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handoutMasterIdLst>
    <p:handoutMasterId r:id="rId51"/>
  </p:handout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3" r:id="rId44"/>
    <p:sldId id="304" r:id="rId45"/>
    <p:sldId id="305" r:id="rId46"/>
    <p:sldId id="306" r:id="rId47"/>
    <p:sldId id="309" r:id="rId48"/>
    <p:sldId id="307" r:id="rId49"/>
    <p:sldId id="308" r:id="rId5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160"/>
    <a:srgbClr val="153F7C"/>
    <a:srgbClr val="13376C"/>
    <a:srgbClr val="123260"/>
    <a:srgbClr val="143971"/>
    <a:srgbClr val="13366A"/>
    <a:srgbClr val="133466"/>
    <a:srgbClr val="133468"/>
    <a:srgbClr val="3C59FD"/>
    <a:srgbClr val="5CE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>
        <p:scale>
          <a:sx n="94" d="100"/>
          <a:sy n="94" d="100"/>
        </p:scale>
        <p:origin x="-1816" y="-9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26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01BFF-BBF6-4249-9040-C117011E0510}" type="datetimeFigureOut">
              <a:rPr lang="en-US" smtClean="0"/>
              <a:t>5/4/15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E652-20ED-4052-B773-67B8AF436E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62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614" y="2736057"/>
            <a:ext cx="8129586" cy="515210"/>
          </a:xfrm>
        </p:spPr>
        <p:txBody>
          <a:bodyPr anchor="ctr"/>
          <a:lstStyle>
            <a:lvl1pPr algn="l">
              <a:defRPr sz="4500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4" y="3297257"/>
            <a:ext cx="8129586" cy="334896"/>
          </a:xfrm>
        </p:spPr>
        <p:txBody>
          <a:bodyPr>
            <a:normAutofit/>
          </a:bodyPr>
          <a:lstStyle>
            <a:lvl1pPr marL="0" indent="0" algn="l">
              <a:buNone/>
              <a:defRPr sz="21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4" y="3678144"/>
            <a:ext cx="2068116" cy="29289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5CE600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May 3-5, 2015  |  Boston, Massachusetts USA</a:t>
            </a:r>
            <a:endParaRPr lang="en-US" sz="7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070" y="766456"/>
            <a:ext cx="1760408" cy="49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328614" y="415604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28613" y="1115170"/>
            <a:ext cx="4120142" cy="3196083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580575" y="1115170"/>
            <a:ext cx="4120142" cy="3196083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7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3" y="1350169"/>
            <a:ext cx="8503444" cy="2658666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90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6713" y="2736057"/>
            <a:ext cx="7335079" cy="515210"/>
          </a:xfrm>
        </p:spPr>
        <p:txBody>
          <a:bodyPr anchor="ctr"/>
          <a:lstStyle>
            <a:lvl1pPr algn="l">
              <a:lnSpc>
                <a:spcPct val="70000"/>
              </a:lnSpc>
              <a:defRPr sz="4500" b="1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712" y="3297257"/>
            <a:ext cx="7335079" cy="334896"/>
          </a:xfrm>
        </p:spPr>
        <p:txBody>
          <a:bodyPr>
            <a:normAutofit/>
          </a:bodyPr>
          <a:lstStyle>
            <a:lvl1pPr marL="0" indent="0" algn="l">
              <a:buNone/>
              <a:defRPr sz="21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" y="404133"/>
            <a:ext cx="1154951" cy="3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75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28613" y="1115170"/>
            <a:ext cx="4120142" cy="3196083"/>
          </a:xfrm>
        </p:spPr>
        <p:txBody>
          <a:bodyPr/>
          <a:lstStyle>
            <a:lvl2pPr marL="137160" indent="-137160">
              <a:defRPr sz="1800"/>
            </a:lvl2pPr>
            <a:lvl3pPr marL="342900" indent="-137160">
              <a:defRPr/>
            </a:lvl3pPr>
            <a:lvl4pPr marL="548640" indent="-137160">
              <a:defRPr/>
            </a:lvl4pPr>
            <a:lvl5pPr marL="754380" indent="-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712392" y="1115170"/>
            <a:ext cx="4120142" cy="3196083"/>
          </a:xfrm>
        </p:spPr>
        <p:txBody>
          <a:bodyPr/>
          <a:lstStyle>
            <a:lvl2pPr marL="137160" indent="-137160">
              <a:defRPr sz="1800"/>
            </a:lvl2pPr>
            <a:lvl3pPr marL="342900" indent="-137160">
              <a:defRPr/>
            </a:lvl3pPr>
            <a:lvl4pPr marL="548640" indent="-137160">
              <a:defRPr/>
            </a:lvl4pPr>
            <a:lvl5pPr marL="754380" indent="-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57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emf"/><Relationship Id="rId8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53F7C"/>
            </a:gs>
            <a:gs pos="100000">
              <a:srgbClr val="113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8615" y="304138"/>
            <a:ext cx="8408192" cy="96387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dirty="0" smtClean="0"/>
              <a:t>CLICK TO EDIT MASTER SLIDE    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5" y="1526651"/>
            <a:ext cx="8408192" cy="31060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3383" y="4887427"/>
            <a:ext cx="450056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79898" y="4662910"/>
            <a:ext cx="1296735" cy="366407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May 3-5, 2015  |  Boston, Massachusetts USA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24283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5" r:id="rId2"/>
    <p:sldLayoutId id="2147483686" r:id="rId3"/>
    <p:sldLayoutId id="2147483688" r:id="rId4"/>
    <p:sldLayoutId id="2147483689" r:id="rId5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37160" indent="137160" algn="l" defTabSz="68580" rtl="0" eaLnBrk="1" latinLnBrk="0" hangingPunct="1">
        <a:lnSpc>
          <a:spcPct val="90000"/>
        </a:lnSpc>
        <a:spcBef>
          <a:spcPts val="750"/>
        </a:spcBef>
        <a:buClr>
          <a:srgbClr val="5CE600"/>
        </a:buClr>
        <a:buSzPct val="80000"/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7432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tabLst>
          <a:tab pos="226314" algn="l"/>
        </a:tabLst>
        <a:defRPr sz="21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1148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54864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68580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1337/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21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jp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5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614" y="3037876"/>
            <a:ext cx="8815386" cy="51521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Zero to Hipster with the M.I.K.E. Stack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Jen Looper and Charlie Key</a:t>
            </a:r>
            <a:endParaRPr lang="en-US" dirty="0"/>
          </a:p>
        </p:txBody>
      </p:sp>
      <p:pic>
        <p:nvPicPr>
          <p:cNvPr id="5" name="Picture 4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183" y="379490"/>
            <a:ext cx="2510522" cy="2350031"/>
          </a:xfrm>
          <a:prstGeom prst="rect">
            <a:avLst/>
          </a:prstGeom>
        </p:spPr>
      </p:pic>
      <p:pic>
        <p:nvPicPr>
          <p:cNvPr id="6" name="Picture 5" descr="telerik-next-logo1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4" y="184620"/>
            <a:ext cx="1128395" cy="76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8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You know you’re a hipster when…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132013" y="1070721"/>
            <a:ext cx="4672396" cy="35206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4"/>
                </a:solidFill>
                <a:latin typeface="+mj-lt"/>
              </a:rPr>
              <a:t>You create your own darn </a:t>
            </a:r>
            <a:r>
              <a:rPr lang="en-US" sz="2000" dirty="0" smtClean="0">
                <a:solidFill>
                  <a:schemeClr val="accent4"/>
                </a:solidFill>
                <a:latin typeface="+mj-lt"/>
              </a:rPr>
              <a:t>web stack*</a:t>
            </a:r>
            <a:endParaRPr lang="en-US" sz="200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7" name="Picture 6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13" y="1541932"/>
            <a:ext cx="2510522" cy="23500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08584" y="4256223"/>
            <a:ext cx="3241913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b="1" dirty="0"/>
              <a:t>Presenting…the M.I.K.E. Stack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87649" y="4651196"/>
            <a:ext cx="3076823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*with thanks also to Carl </a:t>
            </a:r>
            <a:r>
              <a:rPr lang="en-US" sz="900" dirty="0" err="1">
                <a:solidFill>
                  <a:schemeClr val="bg1"/>
                </a:solidFill>
              </a:rPr>
              <a:t>Bergenhem</a:t>
            </a:r>
            <a:r>
              <a:rPr lang="en-US" sz="900" dirty="0">
                <a:solidFill>
                  <a:schemeClr val="bg1"/>
                </a:solidFill>
              </a:rPr>
              <a:t>** and Burke Holland</a:t>
            </a:r>
          </a:p>
          <a:p>
            <a:r>
              <a:rPr lang="en-US" sz="900" dirty="0">
                <a:solidFill>
                  <a:schemeClr val="bg1"/>
                </a:solidFill>
              </a:rPr>
              <a:t>**Carl looks kind of like Mike or vice versa</a:t>
            </a:r>
          </a:p>
        </p:txBody>
      </p:sp>
      <p:pic>
        <p:nvPicPr>
          <p:cNvPr id="8" name="Picture 7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12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Meet M.I.K.E. for your SPA!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20032" y="1115170"/>
            <a:ext cx="4672396" cy="3520633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4100" dirty="0">
                <a:solidFill>
                  <a:schemeClr val="accent4"/>
                </a:solidFill>
                <a:latin typeface="+mj-lt"/>
              </a:rPr>
              <a:t>M</a:t>
            </a:r>
          </a:p>
          <a:p>
            <a:pPr marL="0" indent="0">
              <a:lnSpc>
                <a:spcPct val="70000"/>
              </a:lnSpc>
              <a:buNone/>
            </a:pPr>
            <a:endParaRPr lang="en-US" sz="4100" dirty="0">
              <a:solidFill>
                <a:schemeClr val="accent4"/>
              </a:solidFill>
              <a:latin typeface="+mj-lt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4100" dirty="0">
                <a:solidFill>
                  <a:schemeClr val="accent4"/>
                </a:solidFill>
                <a:latin typeface="+mj-lt"/>
              </a:rPr>
              <a:t>I</a:t>
            </a:r>
          </a:p>
          <a:p>
            <a:pPr marL="0" indent="0">
              <a:lnSpc>
                <a:spcPct val="70000"/>
              </a:lnSpc>
              <a:buNone/>
            </a:pPr>
            <a:endParaRPr lang="en-US" sz="4100" dirty="0">
              <a:solidFill>
                <a:schemeClr val="accent4"/>
              </a:solidFill>
              <a:latin typeface="+mj-lt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4100" dirty="0">
                <a:solidFill>
                  <a:schemeClr val="accent4"/>
                </a:solidFill>
                <a:latin typeface="+mj-lt"/>
              </a:rPr>
              <a:t>K</a:t>
            </a:r>
          </a:p>
          <a:p>
            <a:pPr marL="0" indent="0">
              <a:lnSpc>
                <a:spcPct val="70000"/>
              </a:lnSpc>
              <a:buNone/>
            </a:pPr>
            <a:endParaRPr lang="en-US" sz="4100" dirty="0">
              <a:solidFill>
                <a:schemeClr val="accent4"/>
              </a:solidFill>
              <a:latin typeface="+mj-lt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4100" dirty="0">
                <a:solidFill>
                  <a:schemeClr val="accent4"/>
                </a:solidFill>
                <a:latin typeface="+mj-lt"/>
              </a:rPr>
              <a:t>E</a:t>
            </a:r>
          </a:p>
        </p:txBody>
      </p:sp>
      <p:pic>
        <p:nvPicPr>
          <p:cNvPr id="7" name="Picture 6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50" y="1657561"/>
            <a:ext cx="2126364" cy="19904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7006" y="1227145"/>
            <a:ext cx="1855209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MongoDB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- Database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4163" y="2274081"/>
            <a:ext cx="1846412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 err="1" smtClean="0">
                <a:solidFill>
                  <a:schemeClr val="bg1"/>
                </a:solidFill>
              </a:rPr>
              <a:t>o.js</a:t>
            </a:r>
            <a:r>
              <a:rPr lang="en-US" dirty="0" smtClean="0">
                <a:solidFill>
                  <a:schemeClr val="bg1"/>
                </a:solidFill>
              </a:rPr>
              <a:t> - Backend Server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9905" y="3346761"/>
            <a:ext cx="2104796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Kendo UI – Presentation &amp; SPA routing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8485" y="4410861"/>
            <a:ext cx="2108915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Express.js</a:t>
            </a:r>
            <a:r>
              <a:rPr lang="en-US" dirty="0" smtClean="0">
                <a:solidFill>
                  <a:schemeClr val="bg1"/>
                </a:solidFill>
              </a:rPr>
              <a:t> - Web Server &amp; API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 descr="1.0.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136" y="1947388"/>
            <a:ext cx="781696" cy="892469"/>
          </a:xfrm>
          <a:prstGeom prst="rect">
            <a:avLst/>
          </a:prstGeom>
        </p:spPr>
      </p:pic>
      <p:pic>
        <p:nvPicPr>
          <p:cNvPr id="12" name="Picture 11" descr="images.duckduck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005" y="849563"/>
            <a:ext cx="831507" cy="831507"/>
          </a:xfrm>
          <a:prstGeom prst="rect">
            <a:avLst/>
          </a:prstGeom>
        </p:spPr>
      </p:pic>
      <p:pic>
        <p:nvPicPr>
          <p:cNvPr id="13" name="Picture 12" descr="images.duckduck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04" y="2977459"/>
            <a:ext cx="1044740" cy="1044740"/>
          </a:xfrm>
          <a:prstGeom prst="rect">
            <a:avLst/>
          </a:prstGeom>
        </p:spPr>
      </p:pic>
      <p:pic>
        <p:nvPicPr>
          <p:cNvPr id="14" name="Picture 13" descr="9dfdac3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89" y="4219548"/>
            <a:ext cx="2100731" cy="6369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54601" y="1358901"/>
            <a:ext cx="705914" cy="233140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4700" dirty="0">
                <a:solidFill>
                  <a:schemeClr val="bg1"/>
                </a:solidFill>
              </a:rPr>
              <a:t>}</a:t>
            </a:r>
          </a:p>
        </p:txBody>
      </p:sp>
      <p:pic>
        <p:nvPicPr>
          <p:cNvPr id="15" name="Picture 14" descr="telerik-next-sticky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8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Meet M.I.K.E.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20032" y="1115170"/>
            <a:ext cx="4672396" cy="3520633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4100" dirty="0">
                <a:solidFill>
                  <a:schemeClr val="accent4"/>
                </a:solidFill>
                <a:latin typeface="+mj-lt"/>
              </a:rPr>
              <a:t>M</a:t>
            </a:r>
          </a:p>
          <a:p>
            <a:pPr marL="0" indent="0">
              <a:lnSpc>
                <a:spcPct val="70000"/>
              </a:lnSpc>
              <a:buNone/>
            </a:pPr>
            <a:endParaRPr lang="en-US" sz="410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7" name="Picture 6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7005" y="1227145"/>
            <a:ext cx="3338144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MongoDB</a:t>
            </a:r>
            <a:r>
              <a:rPr lang="en-US" sz="1800" dirty="0">
                <a:solidFill>
                  <a:schemeClr val="bg1"/>
                </a:solidFill>
              </a:rPr>
              <a:t> – a </a:t>
            </a:r>
            <a:r>
              <a:rPr lang="en-US" sz="1800" dirty="0" err="1">
                <a:solidFill>
                  <a:schemeClr val="bg1"/>
                </a:solidFill>
              </a:rPr>
              <a:t>noSQL</a:t>
            </a:r>
            <a:r>
              <a:rPr lang="en-US" sz="1800" dirty="0">
                <a:solidFill>
                  <a:schemeClr val="bg1"/>
                </a:solidFill>
              </a:rPr>
              <a:t> database</a:t>
            </a:r>
          </a:p>
        </p:txBody>
      </p:sp>
      <p:pic>
        <p:nvPicPr>
          <p:cNvPr id="12" name="Picture 11" descr="images.duckduck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08" y="176109"/>
            <a:ext cx="831507" cy="831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0791" y="2039602"/>
            <a:ext cx="6515245" cy="136191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Mongo – scalable, for ‘humongous’ amounts of data</a:t>
            </a:r>
          </a:p>
          <a:p>
            <a:pPr marL="214313" indent="-214313">
              <a:buFont typeface="Arial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Not a relational database</a:t>
            </a:r>
          </a:p>
          <a:p>
            <a:pPr marL="214313" indent="-214313">
              <a:buFont typeface="Arial"/>
              <a:buChar char="•"/>
            </a:pPr>
            <a:r>
              <a:rPr lang="en-US" sz="2100" dirty="0" smtClean="0">
                <a:solidFill>
                  <a:schemeClr val="bg1"/>
                </a:solidFill>
              </a:rPr>
              <a:t>Uses JSON</a:t>
            </a:r>
            <a:r>
              <a:rPr lang="en-US" sz="2100" dirty="0">
                <a:solidFill>
                  <a:schemeClr val="bg1"/>
                </a:solidFill>
              </a:rPr>
              <a:t>-based querying language</a:t>
            </a:r>
          </a:p>
          <a:p>
            <a:pPr marL="214313" indent="-214313">
              <a:buFont typeface="Arial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Flexible data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64198" y="4108066"/>
            <a:ext cx="258375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SQL: select * from </a:t>
            </a:r>
            <a:r>
              <a:rPr lang="en-US" dirty="0" err="1" smtClean="0">
                <a:solidFill>
                  <a:schemeClr val="bg1"/>
                </a:solidFill>
              </a:rPr>
              <a:t>tblInventory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0196" y="4108066"/>
            <a:ext cx="2341384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Mongo: </a:t>
            </a:r>
            <a:r>
              <a:rPr lang="en-US" dirty="0" err="1" smtClean="0">
                <a:solidFill>
                  <a:schemeClr val="bg1"/>
                </a:solidFill>
              </a:rPr>
              <a:t>db.inventory.find</a:t>
            </a:r>
            <a:r>
              <a:rPr lang="en-US" dirty="0" smtClean="0">
                <a:solidFill>
                  <a:schemeClr val="bg1"/>
                </a:solidFill>
              </a:rPr>
              <a:t>({})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23249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75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Meet M.I.K.E.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20032" y="1115170"/>
            <a:ext cx="4672396" cy="3520633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4100" dirty="0">
                <a:solidFill>
                  <a:schemeClr val="accent4"/>
                </a:solidFill>
                <a:latin typeface="+mj-lt"/>
              </a:rPr>
              <a:t>I</a:t>
            </a:r>
          </a:p>
          <a:p>
            <a:pPr marL="0" indent="0">
              <a:lnSpc>
                <a:spcPct val="70000"/>
              </a:lnSpc>
              <a:buNone/>
            </a:pPr>
            <a:endParaRPr lang="en-US" sz="410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7" name="Picture 6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7005" y="1227145"/>
            <a:ext cx="554006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Io.js</a:t>
            </a:r>
            <a:r>
              <a:rPr lang="en-US" sz="1800" dirty="0">
                <a:solidFill>
                  <a:schemeClr val="bg1"/>
                </a:solidFill>
              </a:rPr>
              <a:t>– (a fork of Node, we’re just going to use Node)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7587" y="1696652"/>
            <a:ext cx="6909584" cy="71558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2100" dirty="0" err="1">
                <a:solidFill>
                  <a:schemeClr val="bg1"/>
                </a:solidFill>
              </a:rPr>
              <a:t>Io.js</a:t>
            </a:r>
            <a:r>
              <a:rPr lang="en-US" sz="2100" dirty="0">
                <a:solidFill>
                  <a:schemeClr val="bg1"/>
                </a:solidFill>
              </a:rPr>
              <a:t> is hipper than Node but I won’t tell if you use Node</a:t>
            </a:r>
          </a:p>
          <a:p>
            <a:pPr marL="214313" indent="-214313">
              <a:buFont typeface="Arial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Node = server-side JS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5997" y="2609808"/>
            <a:ext cx="4543117" cy="24391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//this goes in a file called </a:t>
            </a:r>
            <a:r>
              <a:rPr lang="en-US" dirty="0" err="1" smtClean="0">
                <a:solidFill>
                  <a:schemeClr val="bg1"/>
                </a:solidFill>
              </a:rPr>
              <a:t>example.js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var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http = require('http');</a:t>
            </a:r>
          </a:p>
          <a:p>
            <a:r>
              <a:rPr lang="en-US" dirty="0" err="1">
                <a:solidFill>
                  <a:schemeClr val="bg1"/>
                </a:solidFill>
              </a:rPr>
              <a:t>http.createServer</a:t>
            </a:r>
            <a:r>
              <a:rPr lang="en-US" dirty="0">
                <a:solidFill>
                  <a:schemeClr val="bg1"/>
                </a:solidFill>
              </a:rPr>
              <a:t>(function (</a:t>
            </a:r>
            <a:r>
              <a:rPr lang="en-US" dirty="0" err="1">
                <a:solidFill>
                  <a:schemeClr val="bg1"/>
                </a:solidFill>
              </a:rPr>
              <a:t>req</a:t>
            </a:r>
            <a:r>
              <a:rPr lang="en-US" dirty="0">
                <a:solidFill>
                  <a:schemeClr val="bg1"/>
                </a:solidFill>
              </a:rPr>
              <a:t>, res) {</a:t>
            </a: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res.writeHead</a:t>
            </a:r>
            <a:r>
              <a:rPr lang="en-US" dirty="0">
                <a:solidFill>
                  <a:schemeClr val="bg1"/>
                </a:solidFill>
              </a:rPr>
              <a:t>(200, {'Content-Type': 'text/plain'});</a:t>
            </a: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res.end</a:t>
            </a:r>
            <a:r>
              <a:rPr lang="en-US" dirty="0">
                <a:solidFill>
                  <a:schemeClr val="bg1"/>
                </a:solidFill>
              </a:rPr>
              <a:t>('Hello World\n');</a:t>
            </a:r>
          </a:p>
          <a:p>
            <a:r>
              <a:rPr lang="en-US" dirty="0">
                <a:solidFill>
                  <a:schemeClr val="bg1"/>
                </a:solidFill>
              </a:rPr>
              <a:t>}).listen(1337, '127.0.0.1');</a:t>
            </a:r>
          </a:p>
          <a:p>
            <a:r>
              <a:rPr lang="en-US" dirty="0" err="1">
                <a:solidFill>
                  <a:schemeClr val="bg1"/>
                </a:solidFill>
              </a:rPr>
              <a:t>console.log</a:t>
            </a:r>
            <a:r>
              <a:rPr lang="en-US" dirty="0">
                <a:solidFill>
                  <a:schemeClr val="bg1"/>
                </a:solidFill>
              </a:rPr>
              <a:t>('Server running at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http://127.0.0.1:1337/</a:t>
            </a:r>
            <a:r>
              <a:rPr lang="en-US" dirty="0">
                <a:solidFill>
                  <a:schemeClr val="bg1"/>
                </a:solidFill>
              </a:rPr>
              <a:t>');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//execute it from the command line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% </a:t>
            </a:r>
            <a:r>
              <a:rPr lang="en-US" dirty="0">
                <a:solidFill>
                  <a:schemeClr val="bg1"/>
                </a:solidFill>
              </a:rPr>
              <a:t>node </a:t>
            </a:r>
            <a:r>
              <a:rPr lang="en-US" dirty="0" err="1">
                <a:solidFill>
                  <a:schemeClr val="bg1"/>
                </a:solidFill>
              </a:rPr>
              <a:t>example.js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Server running at http://127.0.0.1:1337/</a:t>
            </a:r>
          </a:p>
        </p:txBody>
      </p:sp>
      <p:pic>
        <p:nvPicPr>
          <p:cNvPr id="11" name="Picture 10" descr="1.0.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818" y="186853"/>
            <a:ext cx="781696" cy="89246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979689" y="3110514"/>
            <a:ext cx="844016" cy="12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creenshot 2015-03-26 14.43.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765" y="2737658"/>
            <a:ext cx="2753600" cy="16884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2" name="Picture 11" descr="telerik-next-sticky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3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Meet M.I.K.E.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20032" y="1115170"/>
            <a:ext cx="4672396" cy="3520633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4100" dirty="0">
                <a:solidFill>
                  <a:schemeClr val="accent4"/>
                </a:solidFill>
                <a:latin typeface="+mj-lt"/>
              </a:rPr>
              <a:t>K</a:t>
            </a:r>
          </a:p>
          <a:p>
            <a:pPr marL="0" indent="0">
              <a:lnSpc>
                <a:spcPct val="70000"/>
              </a:lnSpc>
              <a:buNone/>
            </a:pPr>
            <a:endParaRPr lang="en-US" sz="410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7" name="Picture 6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7005" y="1227145"/>
            <a:ext cx="3218106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Kendo UI – Presentation layer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8545" y="1931096"/>
            <a:ext cx="4072534" cy="29777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2100" dirty="0" err="1">
                <a:solidFill>
                  <a:schemeClr val="bg1"/>
                </a:solidFill>
              </a:rPr>
              <a:t>jQuery</a:t>
            </a:r>
            <a:r>
              <a:rPr lang="en-US" sz="2100" dirty="0">
                <a:solidFill>
                  <a:schemeClr val="bg1"/>
                </a:solidFill>
              </a:rPr>
              <a:t>-based widgets to help you make your frontend look </a:t>
            </a:r>
            <a:r>
              <a:rPr lang="en-US" sz="2100" dirty="0" err="1" smtClean="0">
                <a:solidFill>
                  <a:schemeClr val="bg1"/>
                </a:solidFill>
              </a:rPr>
              <a:t>stylin</a:t>
            </a:r>
            <a:r>
              <a:rPr lang="en-US" sz="2100" dirty="0" smtClean="0">
                <a:solidFill>
                  <a:schemeClr val="bg1"/>
                </a:solidFill>
              </a:rPr>
              <a:t>’</a:t>
            </a:r>
            <a:endParaRPr lang="en-US" sz="2100" dirty="0">
              <a:solidFill>
                <a:schemeClr val="bg1"/>
              </a:solidFill>
            </a:endParaRPr>
          </a:p>
          <a:p>
            <a:pPr marL="214313" indent="-214313">
              <a:buFont typeface="Arial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Leverages HTML5 and JavaScript</a:t>
            </a:r>
          </a:p>
          <a:p>
            <a:pPr marL="214313" indent="-214313">
              <a:buFont typeface="Arial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Because rolling your own charts and grids = :’-</a:t>
            </a:r>
            <a:r>
              <a:rPr lang="en-US" sz="2100" dirty="0" smtClean="0">
                <a:solidFill>
                  <a:schemeClr val="bg1"/>
                </a:solidFill>
              </a:rPr>
              <a:t>(</a:t>
            </a:r>
          </a:p>
          <a:p>
            <a:pPr marL="214313" indent="-214313">
              <a:buFont typeface="Arial"/>
              <a:buChar char="•"/>
            </a:pPr>
            <a:r>
              <a:rPr lang="en-US" sz="2100" dirty="0" smtClean="0">
                <a:solidFill>
                  <a:schemeClr val="bg1"/>
                </a:solidFill>
              </a:rPr>
              <a:t>Using Kendo routing to create SPA (no page refresh)</a:t>
            </a:r>
            <a:endParaRPr lang="en-US" sz="2100" dirty="0">
              <a:solidFill>
                <a:schemeClr val="bg1"/>
              </a:solidFill>
            </a:endParaRPr>
          </a:p>
        </p:txBody>
      </p:sp>
      <p:pic>
        <p:nvPicPr>
          <p:cNvPr id="9" name="Picture 8" descr="images.duckduck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789" y="153120"/>
            <a:ext cx="1044740" cy="1044740"/>
          </a:xfrm>
          <a:prstGeom prst="rect">
            <a:avLst/>
          </a:prstGeom>
        </p:spPr>
      </p:pic>
      <p:pic>
        <p:nvPicPr>
          <p:cNvPr id="8" name="Picture 7" descr="Screenshot 2015-03-26 14.52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771" y="1701905"/>
            <a:ext cx="3451059" cy="2809898"/>
          </a:xfrm>
          <a:prstGeom prst="rect">
            <a:avLst/>
          </a:prstGeom>
        </p:spPr>
      </p:pic>
      <p:pic>
        <p:nvPicPr>
          <p:cNvPr id="10" name="Picture 9" descr="telerik-next-sticky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Meet M.I.K.E.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20032" y="1115170"/>
            <a:ext cx="4672396" cy="3520633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4100" dirty="0">
                <a:solidFill>
                  <a:schemeClr val="accent4"/>
                </a:solidFill>
                <a:latin typeface="+mj-lt"/>
              </a:rPr>
              <a:t>E</a:t>
            </a:r>
          </a:p>
          <a:p>
            <a:pPr marL="0" indent="0">
              <a:lnSpc>
                <a:spcPct val="70000"/>
              </a:lnSpc>
              <a:buNone/>
            </a:pPr>
            <a:endParaRPr lang="en-US" sz="410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7" name="Picture 6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7006" y="1227145"/>
            <a:ext cx="3037768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Express.js</a:t>
            </a:r>
            <a:r>
              <a:rPr lang="en-US" sz="1800" dirty="0">
                <a:solidFill>
                  <a:schemeClr val="bg1"/>
                </a:solidFill>
              </a:rPr>
              <a:t> – your webserver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6528" y="1605769"/>
            <a:ext cx="3995324" cy="71558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Because Node + Express = &lt;3</a:t>
            </a:r>
          </a:p>
          <a:p>
            <a:pPr marL="214313" indent="-214313">
              <a:buFont typeface="Arial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Facilitates creating API</a:t>
            </a:r>
          </a:p>
        </p:txBody>
      </p:sp>
      <p:pic>
        <p:nvPicPr>
          <p:cNvPr id="8" name="Picture 7" descr="9dfdac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027" y="277153"/>
            <a:ext cx="2100731" cy="636996"/>
          </a:xfrm>
          <a:prstGeom prst="rect">
            <a:avLst/>
          </a:prstGeo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292919" y="2500207"/>
            <a:ext cx="2358027" cy="25622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9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en-US" sz="900" dirty="0">
                <a:solidFill>
                  <a:schemeClr val="bg1"/>
                </a:solidFill>
              </a:rPr>
              <a:t>. add </a:t>
            </a:r>
            <a:r>
              <a:rPr lang="en-US" sz="900" dirty="0" err="1">
                <a:solidFill>
                  <a:schemeClr val="bg1"/>
                </a:solidFill>
              </a:rPr>
              <a:t>package.json</a:t>
            </a:r>
            <a:r>
              <a:rPr lang="en-US" sz="900" dirty="0">
                <a:solidFill>
                  <a:schemeClr val="bg1"/>
                </a:solidFill>
              </a:rPr>
              <a:t> to folder </a:t>
            </a:r>
          </a:p>
          <a:p>
            <a:r>
              <a:rPr lang="en-US" sz="900" dirty="0">
                <a:solidFill>
                  <a:schemeClr val="bg1"/>
                </a:solidFill>
              </a:rPr>
              <a:t>&amp; declare express as dependency</a:t>
            </a:r>
          </a:p>
          <a:p>
            <a:r>
              <a:rPr lang="en-US" sz="900" dirty="0">
                <a:solidFill>
                  <a:schemeClr val="bg1"/>
                </a:solidFill>
              </a:rPr>
              <a:t>{</a:t>
            </a:r>
          </a:p>
          <a:p>
            <a:r>
              <a:rPr lang="en-US" sz="900" dirty="0">
                <a:solidFill>
                  <a:schemeClr val="bg1"/>
                </a:solidFill>
              </a:rPr>
              <a:t>  "name": "Mike",</a:t>
            </a:r>
          </a:p>
          <a:p>
            <a:r>
              <a:rPr lang="en-US" sz="900" dirty="0">
                <a:solidFill>
                  <a:schemeClr val="bg1"/>
                </a:solidFill>
              </a:rPr>
              <a:t>  "version": "0.0.0",</a:t>
            </a:r>
          </a:p>
          <a:p>
            <a:r>
              <a:rPr lang="en-US" sz="900" dirty="0">
                <a:solidFill>
                  <a:schemeClr val="bg1"/>
                </a:solidFill>
              </a:rPr>
              <a:t>  "private": true,</a:t>
            </a:r>
          </a:p>
          <a:p>
            <a:r>
              <a:rPr lang="en-US" sz="900" dirty="0">
                <a:solidFill>
                  <a:schemeClr val="bg1"/>
                </a:solidFill>
              </a:rPr>
              <a:t>  "scripts": {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"start": "node ./bin/www"</a:t>
            </a:r>
          </a:p>
          <a:p>
            <a:r>
              <a:rPr lang="en-US" sz="900" dirty="0">
                <a:solidFill>
                  <a:schemeClr val="bg1"/>
                </a:solidFill>
              </a:rPr>
              <a:t>  },</a:t>
            </a:r>
          </a:p>
          <a:p>
            <a:r>
              <a:rPr lang="en-US" sz="900" dirty="0">
                <a:solidFill>
                  <a:schemeClr val="bg1"/>
                </a:solidFill>
              </a:rPr>
              <a:t>  "description": "Mike",</a:t>
            </a:r>
          </a:p>
          <a:p>
            <a:r>
              <a:rPr lang="en-US" sz="900" dirty="0">
                <a:solidFill>
                  <a:schemeClr val="bg1"/>
                </a:solidFill>
              </a:rPr>
              <a:t>  "author": {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"name": "Looper",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"email": ""</a:t>
            </a:r>
          </a:p>
          <a:p>
            <a:r>
              <a:rPr lang="en-US" sz="900" dirty="0">
                <a:solidFill>
                  <a:schemeClr val="bg1"/>
                </a:solidFill>
              </a:rPr>
              <a:t>  },</a:t>
            </a:r>
          </a:p>
          <a:p>
            <a:r>
              <a:rPr lang="en-US" sz="900" dirty="0">
                <a:solidFill>
                  <a:schemeClr val="bg1"/>
                </a:solidFill>
              </a:rPr>
              <a:t>  "dependencies": {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"express": "~4.9.0"</a:t>
            </a:r>
          </a:p>
          <a:p>
            <a:r>
              <a:rPr lang="en-US" sz="900" dirty="0">
                <a:solidFill>
                  <a:schemeClr val="bg1"/>
                </a:solidFill>
              </a:rPr>
              <a:t>  }</a:t>
            </a:r>
          </a:p>
          <a:p>
            <a:r>
              <a:rPr lang="en-US" sz="9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2386712" y="2475714"/>
            <a:ext cx="2358027" cy="2077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9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2</a:t>
            </a:r>
            <a:r>
              <a:rPr lang="en-US" sz="900" dirty="0"/>
              <a:t>. npm install to add express to the folder</a:t>
            </a: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2390830" y="2858259"/>
            <a:ext cx="3834402" cy="228524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9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en-US" sz="900" dirty="0" smtClean="0">
                <a:solidFill>
                  <a:schemeClr val="bg1"/>
                </a:solidFill>
              </a:rPr>
              <a:t>. </a:t>
            </a:r>
            <a:r>
              <a:rPr lang="en-US" sz="900" dirty="0">
                <a:solidFill>
                  <a:schemeClr val="bg1"/>
                </a:solidFill>
              </a:rPr>
              <a:t>Create </a:t>
            </a:r>
            <a:r>
              <a:rPr lang="en-US" sz="900" dirty="0" err="1">
                <a:solidFill>
                  <a:schemeClr val="bg1"/>
                </a:solidFill>
              </a:rPr>
              <a:t>test.js</a:t>
            </a:r>
            <a:r>
              <a:rPr lang="en-US" sz="900" dirty="0">
                <a:solidFill>
                  <a:schemeClr val="bg1"/>
                </a:solidFill>
              </a:rPr>
              <a:t> in </a:t>
            </a:r>
            <a:r>
              <a:rPr lang="en-US" sz="900" dirty="0" smtClean="0">
                <a:solidFill>
                  <a:schemeClr val="bg1"/>
                </a:solidFill>
              </a:rPr>
              <a:t>folder:</a:t>
            </a:r>
            <a:endParaRPr lang="en-US" sz="900" dirty="0">
              <a:solidFill>
                <a:schemeClr val="bg1"/>
              </a:solidFill>
            </a:endParaRPr>
          </a:p>
          <a:p>
            <a:r>
              <a:rPr lang="en-US" sz="900" dirty="0" err="1">
                <a:solidFill>
                  <a:schemeClr val="bg1"/>
                </a:solidFill>
              </a:rPr>
              <a:t>var</a:t>
            </a:r>
            <a:r>
              <a:rPr lang="en-US" sz="900" dirty="0">
                <a:solidFill>
                  <a:schemeClr val="bg1"/>
                </a:solidFill>
              </a:rPr>
              <a:t> express = require('express')</a:t>
            </a:r>
          </a:p>
          <a:p>
            <a:r>
              <a:rPr lang="en-US" sz="900" dirty="0" err="1">
                <a:solidFill>
                  <a:schemeClr val="bg1"/>
                </a:solidFill>
              </a:rPr>
              <a:t>var</a:t>
            </a:r>
            <a:r>
              <a:rPr lang="en-US" sz="900" dirty="0">
                <a:solidFill>
                  <a:schemeClr val="bg1"/>
                </a:solidFill>
              </a:rPr>
              <a:t> app = express()</a:t>
            </a:r>
          </a:p>
          <a:p>
            <a:endParaRPr lang="en-US" sz="900" dirty="0">
              <a:solidFill>
                <a:schemeClr val="bg1"/>
              </a:solidFill>
            </a:endParaRPr>
          </a:p>
          <a:p>
            <a:r>
              <a:rPr lang="en-US" sz="900" dirty="0" err="1">
                <a:solidFill>
                  <a:schemeClr val="bg1"/>
                </a:solidFill>
              </a:rPr>
              <a:t>app.get</a:t>
            </a:r>
            <a:r>
              <a:rPr lang="en-US" sz="900" dirty="0">
                <a:solidFill>
                  <a:schemeClr val="bg1"/>
                </a:solidFill>
              </a:rPr>
              <a:t>('/', function (</a:t>
            </a:r>
            <a:r>
              <a:rPr lang="en-US" sz="900" dirty="0" err="1">
                <a:solidFill>
                  <a:schemeClr val="bg1"/>
                </a:solidFill>
              </a:rPr>
              <a:t>req</a:t>
            </a:r>
            <a:r>
              <a:rPr lang="en-US" sz="900" dirty="0">
                <a:solidFill>
                  <a:schemeClr val="bg1"/>
                </a:solidFill>
              </a:rPr>
              <a:t>, res) {</a:t>
            </a:r>
          </a:p>
          <a:p>
            <a:r>
              <a:rPr lang="en-US" sz="900" dirty="0">
                <a:solidFill>
                  <a:schemeClr val="bg1"/>
                </a:solidFill>
              </a:rPr>
              <a:t>  </a:t>
            </a:r>
            <a:r>
              <a:rPr lang="en-US" sz="900" dirty="0" err="1">
                <a:solidFill>
                  <a:schemeClr val="bg1"/>
                </a:solidFill>
              </a:rPr>
              <a:t>res.send</a:t>
            </a:r>
            <a:r>
              <a:rPr lang="en-US" sz="900" dirty="0">
                <a:solidFill>
                  <a:schemeClr val="bg1"/>
                </a:solidFill>
              </a:rPr>
              <a:t>('Hello Express!')</a:t>
            </a:r>
          </a:p>
          <a:p>
            <a:r>
              <a:rPr lang="en-US" sz="900" dirty="0">
                <a:solidFill>
                  <a:schemeClr val="bg1"/>
                </a:solidFill>
              </a:rPr>
              <a:t>})</a:t>
            </a:r>
          </a:p>
          <a:p>
            <a:endParaRPr lang="en-US" sz="900" dirty="0">
              <a:solidFill>
                <a:schemeClr val="bg1"/>
              </a:solidFill>
            </a:endParaRPr>
          </a:p>
          <a:p>
            <a:r>
              <a:rPr lang="en-US" sz="900" dirty="0" err="1">
                <a:solidFill>
                  <a:schemeClr val="bg1"/>
                </a:solidFill>
              </a:rPr>
              <a:t>var</a:t>
            </a:r>
            <a:r>
              <a:rPr lang="en-US" sz="900" dirty="0">
                <a:solidFill>
                  <a:schemeClr val="bg1"/>
                </a:solidFill>
              </a:rPr>
              <a:t> server = </a:t>
            </a:r>
            <a:r>
              <a:rPr lang="en-US" sz="900" dirty="0" err="1">
                <a:solidFill>
                  <a:schemeClr val="bg1"/>
                </a:solidFill>
              </a:rPr>
              <a:t>app.listen</a:t>
            </a:r>
            <a:r>
              <a:rPr lang="en-US" sz="900" dirty="0">
                <a:solidFill>
                  <a:schemeClr val="bg1"/>
                </a:solidFill>
              </a:rPr>
              <a:t>(3000, function () {</a:t>
            </a:r>
          </a:p>
          <a:p>
            <a:endParaRPr lang="en-US" sz="900" dirty="0">
              <a:solidFill>
                <a:schemeClr val="bg1"/>
              </a:solidFill>
            </a:endParaRPr>
          </a:p>
          <a:p>
            <a:r>
              <a:rPr lang="en-US" sz="900" dirty="0">
                <a:solidFill>
                  <a:schemeClr val="bg1"/>
                </a:solidFill>
              </a:rPr>
              <a:t>  </a:t>
            </a:r>
            <a:r>
              <a:rPr lang="en-US" sz="900" dirty="0" err="1">
                <a:solidFill>
                  <a:schemeClr val="bg1"/>
                </a:solidFill>
              </a:rPr>
              <a:t>var</a:t>
            </a:r>
            <a:r>
              <a:rPr lang="en-US" sz="900" dirty="0">
                <a:solidFill>
                  <a:schemeClr val="bg1"/>
                </a:solidFill>
              </a:rPr>
              <a:t> host = </a:t>
            </a:r>
            <a:r>
              <a:rPr lang="en-US" sz="900" dirty="0" err="1">
                <a:solidFill>
                  <a:schemeClr val="bg1"/>
                </a:solidFill>
              </a:rPr>
              <a:t>server.address</a:t>
            </a:r>
            <a:r>
              <a:rPr lang="en-US" sz="900" dirty="0">
                <a:solidFill>
                  <a:schemeClr val="bg1"/>
                </a:solidFill>
              </a:rPr>
              <a:t>().address</a:t>
            </a:r>
          </a:p>
          <a:p>
            <a:r>
              <a:rPr lang="en-US" sz="900" dirty="0">
                <a:solidFill>
                  <a:schemeClr val="bg1"/>
                </a:solidFill>
              </a:rPr>
              <a:t>  </a:t>
            </a:r>
            <a:r>
              <a:rPr lang="en-US" sz="900" dirty="0" err="1">
                <a:solidFill>
                  <a:schemeClr val="bg1"/>
                </a:solidFill>
              </a:rPr>
              <a:t>var</a:t>
            </a:r>
            <a:r>
              <a:rPr lang="en-US" sz="900" dirty="0">
                <a:solidFill>
                  <a:schemeClr val="bg1"/>
                </a:solidFill>
              </a:rPr>
              <a:t> port = </a:t>
            </a:r>
            <a:r>
              <a:rPr lang="en-US" sz="900" dirty="0" err="1">
                <a:solidFill>
                  <a:schemeClr val="bg1"/>
                </a:solidFill>
              </a:rPr>
              <a:t>server.address</a:t>
            </a:r>
            <a:r>
              <a:rPr lang="en-US" sz="900" dirty="0">
                <a:solidFill>
                  <a:schemeClr val="bg1"/>
                </a:solidFill>
              </a:rPr>
              <a:t>().port</a:t>
            </a:r>
          </a:p>
          <a:p>
            <a:endParaRPr lang="en-US" sz="900" dirty="0">
              <a:solidFill>
                <a:schemeClr val="bg1"/>
              </a:solidFill>
            </a:endParaRPr>
          </a:p>
          <a:p>
            <a:r>
              <a:rPr lang="en-US" sz="900" dirty="0">
                <a:solidFill>
                  <a:schemeClr val="bg1"/>
                </a:solidFill>
              </a:rPr>
              <a:t>  </a:t>
            </a:r>
            <a:r>
              <a:rPr lang="en-US" sz="900" dirty="0" err="1">
                <a:solidFill>
                  <a:schemeClr val="bg1"/>
                </a:solidFill>
              </a:rPr>
              <a:t>console.log</a:t>
            </a:r>
            <a:r>
              <a:rPr lang="en-US" sz="900" dirty="0">
                <a:solidFill>
                  <a:schemeClr val="bg1"/>
                </a:solidFill>
              </a:rPr>
              <a:t>('Example app listening at http://%s:%s', host, port)</a:t>
            </a:r>
          </a:p>
          <a:p>
            <a:endParaRPr lang="en-US" sz="900" dirty="0">
              <a:solidFill>
                <a:schemeClr val="bg1"/>
              </a:solidFill>
            </a:endParaRPr>
          </a:p>
          <a:p>
            <a:r>
              <a:rPr lang="en-US" sz="900" dirty="0">
                <a:solidFill>
                  <a:schemeClr val="bg1"/>
                </a:solidFill>
              </a:rPr>
              <a:t>})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38392" y="2303680"/>
            <a:ext cx="754053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9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4</a:t>
            </a:r>
            <a:r>
              <a:rPr lang="en-US" sz="900" dirty="0">
                <a:solidFill>
                  <a:schemeClr val="bg1"/>
                </a:solidFill>
              </a:rPr>
              <a:t>. node test </a:t>
            </a:r>
          </a:p>
        </p:txBody>
      </p:sp>
      <p:pic>
        <p:nvPicPr>
          <p:cNvPr id="15" name="Picture 14" descr="Screenshot 2015-03-26 15.11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368" y="2695190"/>
            <a:ext cx="2314575" cy="16082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cxnSp>
        <p:nvCxnSpPr>
          <p:cNvPr id="20" name="Curved Connector 19"/>
          <p:cNvCxnSpPr>
            <a:stCxn id="13" idx="3"/>
          </p:cNvCxnSpPr>
          <p:nvPr/>
        </p:nvCxnSpPr>
        <p:spPr>
          <a:xfrm>
            <a:off x="6492445" y="2407555"/>
            <a:ext cx="216849" cy="288501"/>
          </a:xfrm>
          <a:prstGeom prst="curvedConnector2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telerik-next-sticky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9856" y="2300309"/>
            <a:ext cx="5506160" cy="28431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4" y="393033"/>
            <a:ext cx="8503920" cy="41148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www.mike-stack.com</a:t>
            </a:r>
            <a:endParaRPr lang="en-US" dirty="0"/>
          </a:p>
        </p:txBody>
      </p:sp>
      <p:pic>
        <p:nvPicPr>
          <p:cNvPr id="7" name="Picture 6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pic>
        <p:nvPicPr>
          <p:cNvPr id="12" name="Picture 11" descr="Screenshot 2015-03-26 17.48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72" y="1518946"/>
            <a:ext cx="3432684" cy="2482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Picture 13" descr="Screenshot 2015-03-26 17.48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52" y="1508342"/>
            <a:ext cx="3734081" cy="31243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6" name="TextBox 15"/>
          <p:cNvSpPr txBox="1"/>
          <p:nvPr/>
        </p:nvSpPr>
        <p:spPr>
          <a:xfrm>
            <a:off x="2990851" y="933450"/>
            <a:ext cx="2716128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jlooper</a:t>
            </a:r>
            <a:r>
              <a:rPr lang="en-US" dirty="0">
                <a:solidFill>
                  <a:schemeClr val="bg1"/>
                </a:solidFill>
              </a:rPr>
              <a:t>/mike</a:t>
            </a:r>
          </a:p>
        </p:txBody>
      </p:sp>
      <p:pic>
        <p:nvPicPr>
          <p:cNvPr id="8" name="Picture 7" descr="telerik-next-sticky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37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get started!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2900" y="1066800"/>
            <a:ext cx="575989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Let’s build a SPA-style web site using the M.I.K.E. stack because we can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651" y="1758950"/>
            <a:ext cx="3716402" cy="5001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I’m using Visual Studio 2013 on Windows 8.1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with Node installed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 descr="Screenshot 2015-03-25 14.25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98" y="1492251"/>
            <a:ext cx="2355495" cy="32956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cxnSp>
        <p:nvCxnSpPr>
          <p:cNvPr id="13" name="Straight Arrow Connector 12"/>
          <p:cNvCxnSpPr/>
          <p:nvPr/>
        </p:nvCxnSpPr>
        <p:spPr>
          <a:xfrm>
            <a:off x="3136900" y="2108200"/>
            <a:ext cx="1866900" cy="1130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40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 NodeJS Tools for Visual Studio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pic>
        <p:nvPicPr>
          <p:cNvPr id="3" name="Picture 2" descr="Screenshot 2015-03-25 16.06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1670051"/>
            <a:ext cx="6513475" cy="2660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88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NodeJS Tools available from Codeplex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  <p:pic>
        <p:nvPicPr>
          <p:cNvPr id="3" name="Picture 2" descr="s2XAcIxVHKBFp9ZY_cliVDRndcQHlJRS2fPKnD3T_u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6" y="1039136"/>
            <a:ext cx="5738181" cy="34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78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4054275" y="1804597"/>
            <a:ext cx="7335079" cy="5152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Jen Looper</a:t>
            </a:r>
            <a:endParaRPr lang="en-US" dirty="0"/>
          </a:p>
        </p:txBody>
      </p:sp>
      <p:sp>
        <p:nvSpPr>
          <p:cNvPr id="8" name="Subtitle 5"/>
          <p:cNvSpPr>
            <a:spLocks noGrp="1"/>
          </p:cNvSpPr>
          <p:nvPr>
            <p:ph type="subTitle" idx="1"/>
          </p:nvPr>
        </p:nvSpPr>
        <p:spPr>
          <a:xfrm>
            <a:off x="4105454" y="2319807"/>
            <a:ext cx="4623474" cy="33489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Developer Advocate, Telerik</a:t>
            </a:r>
            <a:endParaRPr lang="en-US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4105455" y="2654703"/>
            <a:ext cx="3663535" cy="292894"/>
          </a:xfrm>
          <a:prstGeom prst="rect">
            <a:avLst/>
          </a:prstGeom>
        </p:spPr>
        <p:txBody>
          <a:bodyPr lIns="68580" tIns="34290" rIns="68580" bIns="34290"/>
          <a:lstStyle>
            <a:lvl1pPr marL="182880" indent="-182880" algn="l" defTabSz="9144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kern="1200" baseline="0">
                <a:solidFill>
                  <a:srgbClr val="21242C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5CE600"/>
                </a:solidFill>
              </a:rPr>
              <a:t>@jenlooper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19" y="1191335"/>
            <a:ext cx="2781300" cy="2781300"/>
          </a:xfrm>
          <a:prstGeom prst="ellipse">
            <a:avLst/>
          </a:prstGeom>
          <a:ln w="63500" cap="rnd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23249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4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Today’s tasks: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8700" y="1562100"/>
            <a:ext cx="6934200" cy="265457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57175" indent="-257175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Scaffold an Express 4 app in VS and clean it up for our purposes</a:t>
            </a:r>
          </a:p>
          <a:p>
            <a:pPr marL="257175" indent="-257175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Set up an Express Route</a:t>
            </a:r>
          </a:p>
          <a:p>
            <a:pPr marL="257175" indent="-257175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Add Kendo UI and Bootstrap for </a:t>
            </a:r>
            <a:r>
              <a:rPr lang="en-US" sz="2400" dirty="0" err="1" smtClean="0">
                <a:solidFill>
                  <a:schemeClr val="bg1"/>
                </a:solidFill>
              </a:rPr>
              <a:t>pretteh</a:t>
            </a:r>
            <a:r>
              <a:rPr lang="en-US" sz="2400" dirty="0" smtClean="0">
                <a:solidFill>
                  <a:schemeClr val="bg1"/>
                </a:solidFill>
              </a:rPr>
              <a:t> + SPA behavior</a:t>
            </a:r>
            <a:endParaRPr lang="en-US" sz="2400" dirty="0">
              <a:solidFill>
                <a:schemeClr val="bg1"/>
              </a:solidFill>
            </a:endParaRPr>
          </a:p>
          <a:p>
            <a:pPr marL="257175" indent="-257175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All about that database!</a:t>
            </a:r>
          </a:p>
          <a:p>
            <a:pPr marL="257175" indent="-257175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Craft your API</a:t>
            </a:r>
          </a:p>
        </p:txBody>
      </p:sp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51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5-04-26 15.01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322" y="1181240"/>
            <a:ext cx="4747953" cy="3290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new Express 4 Project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4187682" y="3625044"/>
            <a:ext cx="444500" cy="241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592376" y="2200877"/>
            <a:ext cx="711200" cy="393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57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VS will install dependencies for you</a:t>
            </a:r>
            <a:endParaRPr lang="en-US" dirty="0"/>
          </a:p>
        </p:txBody>
      </p:sp>
      <p:pic>
        <p:nvPicPr>
          <p:cNvPr id="3" name="Picture 2" descr="Screenshot 2015-03-26 12.24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226441"/>
            <a:ext cx="6521450" cy="33971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4161118" y="3530601"/>
            <a:ext cx="715682" cy="5184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16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7196136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…and scaffold </a:t>
            </a:r>
            <a:r>
              <a:rPr lang="en-US" dirty="0"/>
              <a:t>a basic Express app to run on NodeJS</a:t>
            </a:r>
          </a:p>
        </p:txBody>
      </p:sp>
      <p:pic>
        <p:nvPicPr>
          <p:cNvPr id="4" name="Picture 3" descr="Screenshot 2015-03-26 12.25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956398"/>
            <a:ext cx="7185532" cy="3753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4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7196136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Run the app in Chrome and…</a:t>
            </a:r>
            <a:endParaRPr lang="en-US" dirty="0"/>
          </a:p>
        </p:txBody>
      </p:sp>
      <p:pic>
        <p:nvPicPr>
          <p:cNvPr id="3" name="Picture 2" descr="Screenshot 2015-03-26 12.25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022217"/>
            <a:ext cx="6667500" cy="35898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6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7196136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What just happened?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pic>
        <p:nvPicPr>
          <p:cNvPr id="4" name="Picture 3" descr="Screenshot 2015-03-26 17.55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7" y="819150"/>
            <a:ext cx="2324984" cy="412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92550" y="1092200"/>
            <a:ext cx="3500362" cy="3947234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/>
              <a:t>A bunch of dependencies were installed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Public folder &gt; images, CSS, JS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Routes &gt; ‘traffic signals’</a:t>
            </a:r>
          </a:p>
          <a:p>
            <a:endParaRPr lang="en-US" dirty="0"/>
          </a:p>
          <a:p>
            <a:r>
              <a:rPr lang="en-US" dirty="0" smtClean="0"/>
              <a:t>Views &gt; jade templates for each view</a:t>
            </a:r>
          </a:p>
          <a:p>
            <a:endParaRPr lang="en-US" dirty="0"/>
          </a:p>
          <a:p>
            <a:r>
              <a:rPr lang="en-US" dirty="0" err="1" smtClean="0"/>
              <a:t>app.js</a:t>
            </a:r>
            <a:r>
              <a:rPr lang="en-US" dirty="0" smtClean="0"/>
              <a:t> &gt; base file</a:t>
            </a:r>
          </a:p>
          <a:p>
            <a:endParaRPr lang="en-US" dirty="0"/>
          </a:p>
          <a:p>
            <a:r>
              <a:rPr lang="en-US" dirty="0" err="1" smtClean="0"/>
              <a:t>package.json</a:t>
            </a:r>
            <a:r>
              <a:rPr lang="en-US" dirty="0" smtClean="0"/>
              <a:t> &gt; lists dependencies to install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930400" y="1250950"/>
            <a:ext cx="1949450" cy="419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377950" y="2870200"/>
            <a:ext cx="2457450" cy="57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301750" y="3492500"/>
            <a:ext cx="2578100" cy="1587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333501" y="3911600"/>
            <a:ext cx="255905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390650" y="4337050"/>
            <a:ext cx="2533650" cy="139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1384300" y="4597400"/>
            <a:ext cx="2514600" cy="1587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31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7196136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 don’t need a lot of those dependencies. Let’s change it up.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Edit </a:t>
            </a:r>
            <a:r>
              <a:rPr lang="en-US" dirty="0" err="1" smtClean="0"/>
              <a:t>package.json</a:t>
            </a:r>
            <a:r>
              <a:rPr lang="en-US" dirty="0" smtClean="0"/>
              <a:t> and update npm Packages in VS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5150" y="2133600"/>
            <a:ext cx="2299455" cy="222368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/>
              <a:t>"dependencies": {</a:t>
            </a:r>
          </a:p>
          <a:p>
            <a:r>
              <a:rPr lang="en-US" dirty="0"/>
              <a:t>    "express": "~4.9.0",</a:t>
            </a:r>
          </a:p>
          <a:p>
            <a:r>
              <a:rPr lang="es-ES_tradnl" dirty="0"/>
              <a:t>    "</a:t>
            </a:r>
            <a:r>
              <a:rPr lang="es-ES_tradnl" dirty="0" err="1"/>
              <a:t>body-parser</a:t>
            </a:r>
            <a:r>
              <a:rPr lang="es-ES_tradnl" dirty="0"/>
              <a:t>": "~1.8.1",</a:t>
            </a:r>
          </a:p>
          <a:p>
            <a:r>
              <a:rPr lang="en-US" dirty="0"/>
              <a:t>    "mongoose": "3.8.11",</a:t>
            </a:r>
          </a:p>
          <a:p>
            <a:r>
              <a:rPr lang="nl-NL" dirty="0"/>
              <a:t>    "cookie-</a:t>
            </a:r>
            <a:r>
              <a:rPr lang="nl-NL" dirty="0" err="1"/>
              <a:t>parser</a:t>
            </a:r>
            <a:r>
              <a:rPr lang="nl-NL" dirty="0"/>
              <a:t>": "~1.3.3",</a:t>
            </a:r>
          </a:p>
          <a:p>
            <a:r>
              <a:rPr lang="nl-NL" dirty="0"/>
              <a:t>    "</a:t>
            </a:r>
            <a:r>
              <a:rPr lang="nl-NL" dirty="0" err="1"/>
              <a:t>morgan</a:t>
            </a:r>
            <a:r>
              <a:rPr lang="nl-NL" dirty="0"/>
              <a:t>": "~1.3.0",</a:t>
            </a:r>
          </a:p>
          <a:p>
            <a:r>
              <a:rPr lang="it-IT" dirty="0"/>
              <a:t>    "serve-</a:t>
            </a:r>
            <a:r>
              <a:rPr lang="it-IT" dirty="0" err="1"/>
              <a:t>favicon</a:t>
            </a:r>
            <a:r>
              <a:rPr lang="it-IT" dirty="0"/>
              <a:t>": "~2.1.3",</a:t>
            </a:r>
          </a:p>
          <a:p>
            <a:r>
              <a:rPr lang="tr-TR" dirty="0"/>
              <a:t>    "</a:t>
            </a:r>
            <a:r>
              <a:rPr lang="tr-TR" dirty="0" err="1"/>
              <a:t>debug</a:t>
            </a:r>
            <a:r>
              <a:rPr lang="tr-TR" dirty="0"/>
              <a:t>": "~2.0.0",</a:t>
            </a:r>
          </a:p>
          <a:p>
            <a:r>
              <a:rPr lang="pl-PL" dirty="0"/>
              <a:t>    "</a:t>
            </a:r>
            <a:r>
              <a:rPr lang="pl-PL" dirty="0" err="1"/>
              <a:t>ejs</a:t>
            </a:r>
            <a:r>
              <a:rPr lang="pl-PL" dirty="0"/>
              <a:t>": "^1.0.0"</a:t>
            </a:r>
          </a:p>
          <a:p>
            <a:r>
              <a:rPr lang="pl-PL" dirty="0"/>
              <a:t>  }</a:t>
            </a:r>
            <a:endParaRPr lang="en-US" dirty="0"/>
          </a:p>
        </p:txBody>
      </p:sp>
      <p:pic>
        <p:nvPicPr>
          <p:cNvPr id="5" name="Picture 4" descr="Screenshot 2015-03-26 18.19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49" y="1637093"/>
            <a:ext cx="3382963" cy="23824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 descr="Screenshot 2015-03-26 18.20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99" y="2857599"/>
            <a:ext cx="2584450" cy="165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94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3" y="716883"/>
            <a:ext cx="7742237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Now we have only packages we need:</a:t>
            </a:r>
            <a:br>
              <a:rPr lang="en-US" dirty="0" smtClean="0"/>
            </a:br>
            <a:r>
              <a:rPr lang="en-US" dirty="0" smtClean="0"/>
              <a:t>we got rid of jade* and stylus**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pic>
        <p:nvPicPr>
          <p:cNvPr id="4" name="Picture 3" descr="Screenshot 2015-03-26 18.23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" y="1612901"/>
            <a:ext cx="3646488" cy="25708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5060950" y="3117850"/>
            <a:ext cx="3118228" cy="136191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/>
              <a:t>*because “</a:t>
            </a:r>
            <a:r>
              <a:rPr lang="en-US" dirty="0" err="1" smtClean="0"/>
              <a:t>ew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**because we don’t really need it now</a:t>
            </a:r>
            <a:endParaRPr lang="en-US" dirty="0"/>
          </a:p>
        </p:txBody>
      </p:sp>
      <p:pic>
        <p:nvPicPr>
          <p:cNvPr id="11" name="Picture 10" descr="images.duckduckgo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758" y="2642241"/>
            <a:ext cx="1990543" cy="1326510"/>
          </a:xfrm>
          <a:prstGeom prst="rect">
            <a:avLst/>
          </a:prstGeom>
        </p:spPr>
      </p:pic>
      <p:pic>
        <p:nvPicPr>
          <p:cNvPr id="7" name="Picture 6" descr="telerik-next-sticky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13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5842000" y="1073151"/>
            <a:ext cx="800100" cy="3746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4" y="716883"/>
            <a:ext cx="6891337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1. Housekeeping – remove reference to </a:t>
            </a:r>
            <a:br>
              <a:rPr lang="en-US" dirty="0" smtClean="0"/>
            </a:br>
            <a:r>
              <a:rPr lang="en-US" dirty="0" smtClean="0"/>
              <a:t>jade and stylus in </a:t>
            </a:r>
            <a:r>
              <a:rPr lang="en-US" dirty="0" err="1" smtClean="0"/>
              <a:t>app.js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and delete .jade and .</a:t>
            </a:r>
            <a:r>
              <a:rPr lang="en-US" dirty="0" err="1" smtClean="0"/>
              <a:t>styl</a:t>
            </a:r>
            <a:r>
              <a:rPr lang="en-US" dirty="0" smtClean="0"/>
              <a:t> files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pic>
        <p:nvPicPr>
          <p:cNvPr id="3" name="Picture 2" descr="Screenshot 2015-03-27 10.25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34" y="1760335"/>
            <a:ext cx="4076366" cy="26846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Screenshot 2015-03-27 10.25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92" y="1605534"/>
            <a:ext cx="4749131" cy="31331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9" name="Straight Arrow Connector 8"/>
          <p:cNvCxnSpPr>
            <a:stCxn id="14" idx="1"/>
          </p:cNvCxnSpPr>
          <p:nvPr/>
        </p:nvCxnSpPr>
        <p:spPr>
          <a:xfrm flipH="1">
            <a:off x="1866900" y="1260476"/>
            <a:ext cx="3975100" cy="1247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216632" y="1454151"/>
            <a:ext cx="165119" cy="15922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80100" y="1098551"/>
            <a:ext cx="735542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remove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 descr="telerik-next-sticky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95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4" y="450183"/>
            <a:ext cx="6891337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Set our rendering engine to be html, since we don’t use jade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pic>
        <p:nvPicPr>
          <p:cNvPr id="6" name="Picture 5" descr="Screenshot 2015-03-27 11.11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1" y="1545135"/>
            <a:ext cx="7315200" cy="29547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0" name="Straight Arrow Connector 9"/>
          <p:cNvCxnSpPr/>
          <p:nvPr/>
        </p:nvCxnSpPr>
        <p:spPr>
          <a:xfrm flipH="1">
            <a:off x="3774384" y="1092200"/>
            <a:ext cx="1915216" cy="20340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87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4054275" y="1804597"/>
            <a:ext cx="7335079" cy="5152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Charlie Key</a:t>
            </a:r>
            <a:endParaRPr lang="en-US" dirty="0"/>
          </a:p>
        </p:txBody>
      </p:sp>
      <p:sp>
        <p:nvSpPr>
          <p:cNvPr id="8" name="Subtitle 5"/>
          <p:cNvSpPr>
            <a:spLocks noGrp="1"/>
          </p:cNvSpPr>
          <p:nvPr>
            <p:ph type="subTitle" idx="1"/>
          </p:nvPr>
        </p:nvSpPr>
        <p:spPr>
          <a:xfrm>
            <a:off x="4105454" y="2319807"/>
            <a:ext cx="4623474" cy="33489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Co-Founder, Modulus</a:t>
            </a:r>
            <a:endParaRPr lang="en-US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4105455" y="2654703"/>
            <a:ext cx="3663535" cy="292894"/>
          </a:xfrm>
          <a:prstGeom prst="rect">
            <a:avLst/>
          </a:prstGeom>
        </p:spPr>
        <p:txBody>
          <a:bodyPr lIns="68580" tIns="34290" rIns="68580" bIns="34290"/>
          <a:lstStyle>
            <a:lvl1pPr marL="182880" indent="-182880" algn="l" defTabSz="9144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kern="1200" baseline="0">
                <a:solidFill>
                  <a:srgbClr val="21242C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5CE600"/>
                </a:solidFill>
              </a:rPr>
              <a:t>@</a:t>
            </a:r>
            <a:r>
              <a:rPr lang="en-US" sz="1800" dirty="0" err="1">
                <a:solidFill>
                  <a:srgbClr val="5CE600"/>
                </a:solidFill>
              </a:rPr>
              <a:t>Zwigby</a:t>
            </a:r>
            <a:endParaRPr lang="en-US" sz="1800" dirty="0">
              <a:solidFill>
                <a:srgbClr val="5CE6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49" y="1187450"/>
            <a:ext cx="2679701" cy="267970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9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4" y="450183"/>
            <a:ext cx="6891337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Replace the .jade templates with some simple html (for now)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pic>
        <p:nvPicPr>
          <p:cNvPr id="3" name="Picture 2" descr="Screenshot 2015-03-27 12.25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1466851"/>
            <a:ext cx="6877050" cy="32371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0" name="Straight Arrow Connector 9"/>
          <p:cNvCxnSpPr/>
          <p:nvPr/>
        </p:nvCxnSpPr>
        <p:spPr>
          <a:xfrm flipH="1">
            <a:off x="5797550" y="1181100"/>
            <a:ext cx="1047750" cy="1898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36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3-27 10.32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020828"/>
            <a:ext cx="7213689" cy="2913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ounded Rectangle 13"/>
          <p:cNvSpPr/>
          <p:nvPr/>
        </p:nvSpPr>
        <p:spPr>
          <a:xfrm>
            <a:off x="5226050" y="533400"/>
            <a:ext cx="2184400" cy="9715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4" y="716883"/>
            <a:ext cx="6891337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2. Routing. </a:t>
            </a:r>
            <a:br>
              <a:rPr lang="en-US" dirty="0" smtClean="0"/>
            </a:br>
            <a:r>
              <a:rPr lang="en-US" dirty="0" smtClean="0"/>
              <a:t>Let’s look at routing in Express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14" idx="1"/>
          </p:cNvCxnSpPr>
          <p:nvPr/>
        </p:nvCxnSpPr>
        <p:spPr>
          <a:xfrm flipH="1">
            <a:off x="2019302" y="1019175"/>
            <a:ext cx="3206748" cy="1870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2"/>
          </p:cNvCxnSpPr>
          <p:nvPr/>
        </p:nvCxnSpPr>
        <p:spPr>
          <a:xfrm flipH="1">
            <a:off x="5416553" y="1504951"/>
            <a:ext cx="901697" cy="1644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46701" y="654051"/>
            <a:ext cx="2317749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Routes correspond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to web pages and calls: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localhost:1337/users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 descr="Screenshot 2015-03-27 10.35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38" y="2185988"/>
            <a:ext cx="2092181" cy="121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Picture 21" descr="Screenshot 2015-03-27 10.38.2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34" y="3778250"/>
            <a:ext cx="2497016" cy="1295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30" name="Straight Arrow Connector 29"/>
          <p:cNvCxnSpPr/>
          <p:nvPr/>
        </p:nvCxnSpPr>
        <p:spPr>
          <a:xfrm flipV="1">
            <a:off x="5505450" y="2933701"/>
            <a:ext cx="1422400" cy="21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531100" y="3092450"/>
            <a:ext cx="628650" cy="831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88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shot 2015-03-27 11.28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1" y="1536700"/>
            <a:ext cx="4603750" cy="30531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4" y="716883"/>
            <a:ext cx="6891337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Building our /contact routes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260603" y="1270000"/>
            <a:ext cx="1581147" cy="1111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creenshot 2015-03-27 12.41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9" y="2197100"/>
            <a:ext cx="3604398" cy="2387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8" name="TextBox 17"/>
          <p:cNvSpPr txBox="1"/>
          <p:nvPr/>
        </p:nvSpPr>
        <p:spPr>
          <a:xfrm>
            <a:off x="5228627" y="1671465"/>
            <a:ext cx="3587750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 smtClean="0"/>
              <a:t>Delete all /routes files, replace with </a:t>
            </a:r>
            <a:r>
              <a:rPr lang="en-US" dirty="0" err="1" smtClean="0"/>
              <a:t>contact.js</a:t>
            </a:r>
            <a:endParaRPr lang="en-US" dirty="0"/>
          </a:p>
        </p:txBody>
      </p:sp>
      <p:pic>
        <p:nvPicPr>
          <p:cNvPr id="10" name="Picture 9" descr="telerik-next-sticky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40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shot 2015-03-27 15.11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950" y="618856"/>
            <a:ext cx="2088833" cy="3540394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562350" y="2235199"/>
            <a:ext cx="1263650" cy="3556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4" y="716883"/>
            <a:ext cx="6891337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3. Let’s add Kendo UI !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7550" y="1562101"/>
            <a:ext cx="2655928" cy="136191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/>
              <a:t>npm install –g bower</a:t>
            </a:r>
          </a:p>
          <a:p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ake sure you have </a:t>
            </a:r>
            <a:r>
              <a:rPr lang="en-US" dirty="0" err="1" smtClean="0"/>
              <a:t>git</a:t>
            </a:r>
            <a:r>
              <a:rPr lang="en-US" dirty="0" smtClean="0"/>
              <a:t> installed</a:t>
            </a:r>
          </a:p>
          <a:p>
            <a:endParaRPr lang="en-US" dirty="0"/>
          </a:p>
          <a:p>
            <a:r>
              <a:rPr lang="en-US" dirty="0"/>
              <a:t>b</a:t>
            </a:r>
            <a:r>
              <a:rPr lang="en-US" dirty="0" smtClean="0"/>
              <a:t>ower install kendo-</a:t>
            </a:r>
            <a:r>
              <a:rPr lang="en-US" dirty="0" err="1" smtClean="0"/>
              <a:t>ui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Screenshot 2015-03-27 14.22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946400"/>
            <a:ext cx="4172490" cy="1911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0" name="Straight Arrow Connector 9"/>
          <p:cNvCxnSpPr>
            <a:stCxn id="13" idx="3"/>
          </p:cNvCxnSpPr>
          <p:nvPr/>
        </p:nvCxnSpPr>
        <p:spPr>
          <a:xfrm flipV="1">
            <a:off x="4826000" y="1809752"/>
            <a:ext cx="552451" cy="603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73807" y="2263132"/>
            <a:ext cx="1279838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>
                <a:solidFill>
                  <a:srgbClr val="384361"/>
                </a:solidFill>
              </a:rPr>
              <a:t>Add to /public</a:t>
            </a:r>
            <a:endParaRPr lang="en-US" dirty="0">
              <a:solidFill>
                <a:srgbClr val="384361"/>
              </a:solidFill>
            </a:endParaRPr>
          </a:p>
        </p:txBody>
      </p:sp>
      <p:pic>
        <p:nvPicPr>
          <p:cNvPr id="14" name="Picture 13" descr="telerik-next-sticky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61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4" y="716883"/>
            <a:ext cx="6891337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 bootstrap .</a:t>
            </a:r>
            <a:r>
              <a:rPr lang="en-US" dirty="0" err="1" smtClean="0"/>
              <a:t>js</a:t>
            </a:r>
            <a:r>
              <a:rPr lang="en-US" dirty="0" smtClean="0"/>
              <a:t>, bootstrap styles, and custom styles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7850" y="1593850"/>
            <a:ext cx="3118494" cy="7155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/>
              <a:t>/public/</a:t>
            </a:r>
            <a:r>
              <a:rPr lang="en-US" dirty="0" err="1" smtClean="0"/>
              <a:t>javascripts</a:t>
            </a:r>
            <a:r>
              <a:rPr lang="en-US" dirty="0" smtClean="0"/>
              <a:t>/</a:t>
            </a:r>
            <a:r>
              <a:rPr lang="en-US" dirty="0" err="1" smtClean="0"/>
              <a:t>bootstrap.min.js</a:t>
            </a:r>
            <a:endParaRPr lang="en-US" dirty="0" smtClean="0"/>
          </a:p>
          <a:p>
            <a:r>
              <a:rPr lang="en-US" dirty="0" smtClean="0"/>
              <a:t>/public/</a:t>
            </a:r>
            <a:r>
              <a:rPr lang="en-US" dirty="0" err="1" smtClean="0"/>
              <a:t>stylesheets</a:t>
            </a:r>
            <a:r>
              <a:rPr lang="en-US" dirty="0" smtClean="0"/>
              <a:t>/</a:t>
            </a:r>
            <a:r>
              <a:rPr lang="en-US" dirty="0" err="1" smtClean="0"/>
              <a:t>bootstrap.min.css</a:t>
            </a:r>
            <a:endParaRPr lang="en-US" dirty="0" smtClean="0"/>
          </a:p>
          <a:p>
            <a:r>
              <a:rPr lang="en-US" dirty="0" smtClean="0"/>
              <a:t>/public/</a:t>
            </a:r>
            <a:r>
              <a:rPr lang="en-US" dirty="0" err="1" smtClean="0"/>
              <a:t>stylesheets</a:t>
            </a:r>
            <a:r>
              <a:rPr lang="en-US" dirty="0" smtClean="0"/>
              <a:t>/</a:t>
            </a:r>
            <a:r>
              <a:rPr lang="en-US" dirty="0" err="1" smtClean="0"/>
              <a:t>style.css</a:t>
            </a:r>
            <a:endParaRPr lang="en-US" dirty="0"/>
          </a:p>
        </p:txBody>
      </p:sp>
      <p:pic>
        <p:nvPicPr>
          <p:cNvPr id="5" name="Picture 4" descr="Screenshot 2015-03-27 14.14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3" y="1752599"/>
            <a:ext cx="3776563" cy="2676525"/>
          </a:xfrm>
          <a:prstGeom prst="rect">
            <a:avLst/>
          </a:prstGeom>
        </p:spPr>
      </p:pic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4" y="716883"/>
            <a:ext cx="6891337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Build out Kendo templates in </a:t>
            </a:r>
            <a:r>
              <a:rPr lang="en-US" dirty="0" err="1" smtClean="0"/>
              <a:t>index.html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4850" y="1397001"/>
            <a:ext cx="4793620" cy="931024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57175" indent="-257175">
              <a:buAutoNum type="arabicPeriod"/>
            </a:pPr>
            <a:r>
              <a:rPr lang="en-US" dirty="0" smtClean="0"/>
              <a:t>Link up all the scripts in the header</a:t>
            </a:r>
          </a:p>
          <a:p>
            <a:pPr marL="257175" indent="-257175">
              <a:buAutoNum type="arabicPeriod"/>
            </a:pPr>
            <a:r>
              <a:rPr lang="en-US" dirty="0" smtClean="0"/>
              <a:t>Add a blank div </a:t>
            </a:r>
            <a:r>
              <a:rPr lang="en-US" dirty="0"/>
              <a:t>&lt;div id</a:t>
            </a:r>
            <a:r>
              <a:rPr lang="en-US" dirty="0" smtClean="0"/>
              <a:t>=“main"</a:t>
            </a:r>
            <a:r>
              <a:rPr lang="en-US" dirty="0"/>
              <a:t>&gt;&lt;/div</a:t>
            </a:r>
            <a:r>
              <a:rPr lang="en-US" dirty="0" smtClean="0"/>
              <a:t>&gt;</a:t>
            </a:r>
          </a:p>
          <a:p>
            <a:pPr marL="257175" indent="-257175">
              <a:buAutoNum type="arabicPeriod"/>
            </a:pPr>
            <a:r>
              <a:rPr lang="en-US" dirty="0" smtClean="0"/>
              <a:t>Add 3 kendo templates – </a:t>
            </a:r>
            <a:r>
              <a:rPr lang="en-US" dirty="0" err="1" smtClean="0"/>
              <a:t>nav</a:t>
            </a:r>
            <a:r>
              <a:rPr lang="en-US" dirty="0" smtClean="0"/>
              <a:t>, home-view, contact-view </a:t>
            </a:r>
          </a:p>
          <a:p>
            <a:pPr marL="600075" lvl="1" indent="-257175">
              <a:buAutoNum type="arabicPeriod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2350" y="2108200"/>
            <a:ext cx="4532137" cy="265457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/>
              <a:t>&lt;script type="text/x-kendo-template" id="home-view"&gt;</a:t>
            </a:r>
          </a:p>
          <a:p>
            <a:r>
              <a:rPr lang="en-US" dirty="0"/>
              <a:t>        &lt;div class="view-content"&gt;</a:t>
            </a:r>
          </a:p>
          <a:p>
            <a:r>
              <a:rPr lang="en-US" dirty="0"/>
              <a:t>            &lt;div class="container content"&gt;</a:t>
            </a:r>
          </a:p>
          <a:p>
            <a:r>
              <a:rPr lang="en-US" dirty="0"/>
              <a:t>                &lt;div class="row"&gt;</a:t>
            </a:r>
          </a:p>
          <a:p>
            <a:r>
              <a:rPr lang="en-US" dirty="0"/>
              <a:t>                    &lt;div class="col-sm-12"&gt;</a:t>
            </a:r>
          </a:p>
          <a:p>
            <a:r>
              <a:rPr lang="en-US" dirty="0"/>
              <a:t>                        Home</a:t>
            </a:r>
          </a:p>
          <a:p>
            <a:r>
              <a:rPr lang="en-US" dirty="0"/>
              <a:t>                    &lt;/div&gt;</a:t>
            </a:r>
          </a:p>
          <a:p>
            <a:r>
              <a:rPr lang="en-US" dirty="0"/>
              <a:t>                &lt;/div&gt;</a:t>
            </a:r>
          </a:p>
          <a:p>
            <a:r>
              <a:rPr lang="en-US" dirty="0"/>
              <a:t>            &lt;/div&gt;</a:t>
            </a:r>
          </a:p>
          <a:p>
            <a:r>
              <a:rPr lang="en-US" dirty="0"/>
              <a:t>        &lt;/div&gt;</a:t>
            </a:r>
          </a:p>
          <a:p>
            <a:r>
              <a:rPr lang="en-US" dirty="0"/>
              <a:t>    &lt;/script&gt;</a:t>
            </a:r>
          </a:p>
          <a:p>
            <a:endParaRPr lang="en-US" dirty="0"/>
          </a:p>
        </p:txBody>
      </p:sp>
      <p:pic>
        <p:nvPicPr>
          <p:cNvPr id="7" name="Picture 6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4" y="716883"/>
            <a:ext cx="6891337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Add </a:t>
            </a:r>
            <a:r>
              <a:rPr lang="en-US" dirty="0" err="1" smtClean="0"/>
              <a:t>app.js</a:t>
            </a:r>
            <a:r>
              <a:rPr lang="en-US" dirty="0" smtClean="0"/>
              <a:t> to /</a:t>
            </a:r>
            <a:r>
              <a:rPr lang="en-US" dirty="0" err="1" smtClean="0"/>
              <a:t>bower_components</a:t>
            </a:r>
            <a:r>
              <a:rPr lang="en-US" dirty="0" smtClean="0"/>
              <a:t>/kendo-</a:t>
            </a:r>
            <a:r>
              <a:rPr lang="en-US" dirty="0" err="1" smtClean="0"/>
              <a:t>ui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8950" y="1485900"/>
            <a:ext cx="411394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/>
              <a:t>/kendo/</a:t>
            </a:r>
            <a:r>
              <a:rPr lang="en-US" dirty="0" err="1" smtClean="0"/>
              <a:t>app.js</a:t>
            </a:r>
            <a:r>
              <a:rPr lang="en-US" dirty="0" smtClean="0"/>
              <a:t> will turn our Express app into a SPA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7051" y="2076450"/>
            <a:ext cx="2754852" cy="931024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/>
              <a:t>_</a:t>
            </a:r>
            <a:r>
              <a:rPr lang="en-US" dirty="0" err="1"/>
              <a:t>MIKE.startSPA</a:t>
            </a:r>
            <a:r>
              <a:rPr lang="en-US" dirty="0"/>
              <a:t> = function () {</a:t>
            </a:r>
          </a:p>
          <a:p>
            <a:r>
              <a:rPr lang="en-US" dirty="0"/>
              <a:t>        _</a:t>
            </a:r>
            <a:r>
              <a:rPr lang="en-US" dirty="0" err="1"/>
              <a:t>kendoRouter.start</a:t>
            </a:r>
            <a:r>
              <a:rPr lang="en-US" dirty="0"/>
              <a:t>();</a:t>
            </a:r>
          </a:p>
          <a:p>
            <a:r>
              <a:rPr lang="en-US" dirty="0"/>
              <a:t>        _</a:t>
            </a:r>
            <a:r>
              <a:rPr lang="en-US" dirty="0" err="1"/>
              <a:t>baseLayout.render</a:t>
            </a:r>
            <a:r>
              <a:rPr lang="en-US" dirty="0"/>
              <a:t>('#main');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0551" y="3340101"/>
            <a:ext cx="4787988" cy="5001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/>
              <a:t>Use Express for managing database calls via Express routes</a:t>
            </a:r>
          </a:p>
          <a:p>
            <a:r>
              <a:rPr lang="en-US" dirty="0" smtClean="0"/>
              <a:t>Use Kendo for page routing </a:t>
            </a:r>
            <a:endParaRPr lang="en-US" dirty="0"/>
          </a:p>
        </p:txBody>
      </p: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5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4" y="716883"/>
            <a:ext cx="6891337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Fire it up!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751" y="1263651"/>
            <a:ext cx="2280964" cy="157735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index.html</a:t>
            </a:r>
            <a:r>
              <a:rPr lang="en-US" dirty="0" smtClean="0"/>
              <a:t>, call </a:t>
            </a:r>
            <a:r>
              <a:rPr lang="en-US" dirty="0" err="1" smtClean="0"/>
              <a:t>startApp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script&gt;</a:t>
            </a:r>
          </a:p>
          <a:p>
            <a:r>
              <a:rPr lang="en-US" dirty="0"/>
              <a:t>    (function() {</a:t>
            </a:r>
          </a:p>
          <a:p>
            <a:r>
              <a:rPr lang="en-US" dirty="0"/>
              <a:t>      </a:t>
            </a:r>
            <a:r>
              <a:rPr lang="en-US" dirty="0" err="1"/>
              <a:t>MIKE.startApp</a:t>
            </a:r>
            <a:r>
              <a:rPr lang="en-US" dirty="0"/>
              <a:t>();</a:t>
            </a:r>
          </a:p>
          <a:p>
            <a:r>
              <a:rPr lang="en-US" dirty="0"/>
              <a:t>    })();</a:t>
            </a:r>
          </a:p>
          <a:p>
            <a:r>
              <a:rPr lang="en-US" dirty="0" smtClean="0"/>
              <a:t>&lt;</a:t>
            </a:r>
            <a:r>
              <a:rPr lang="en-US" dirty="0"/>
              <a:t>/script&gt;</a:t>
            </a:r>
          </a:p>
        </p:txBody>
      </p:sp>
      <p:pic>
        <p:nvPicPr>
          <p:cNvPr id="5" name="Picture 4" descr="Screenshot 2015-03-27 15.28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2815493"/>
            <a:ext cx="3752850" cy="1981400"/>
          </a:xfrm>
          <a:prstGeom prst="rect">
            <a:avLst/>
          </a:prstGeom>
          <a:ln>
            <a:solidFill>
              <a:srgbClr val="2A2D33"/>
            </a:solidFill>
          </a:ln>
        </p:spPr>
      </p:pic>
      <p:pic>
        <p:nvPicPr>
          <p:cNvPr id="9" name="Picture 8" descr="Screenshot 2015-03-27 15.27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516" y="622300"/>
            <a:ext cx="3721165" cy="1968500"/>
          </a:xfrm>
          <a:prstGeom prst="rect">
            <a:avLst/>
          </a:prstGeom>
          <a:ln>
            <a:solidFill>
              <a:srgbClr val="2A2D33"/>
            </a:solidFill>
          </a:ln>
        </p:spPr>
      </p:pic>
      <p:pic>
        <p:nvPicPr>
          <p:cNvPr id="7" name="Picture 6" descr="telerik-next-sticky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88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4" y="716883"/>
            <a:ext cx="6891337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4. All about that database!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750" y="1263650"/>
            <a:ext cx="522271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MongoDB</a:t>
            </a:r>
            <a:r>
              <a:rPr lang="en-US" dirty="0" smtClean="0"/>
              <a:t>, and start it up with ‘</a:t>
            </a:r>
            <a:r>
              <a:rPr lang="en-US" dirty="0" err="1" smtClean="0"/>
              <a:t>mongod</a:t>
            </a:r>
            <a:r>
              <a:rPr lang="en-US" dirty="0" smtClean="0"/>
              <a:t>’ and then ‘mongo’</a:t>
            </a:r>
            <a:endParaRPr lang="en-US" dirty="0"/>
          </a:p>
        </p:txBody>
      </p:sp>
      <p:pic>
        <p:nvPicPr>
          <p:cNvPr id="4" name="Picture 3" descr="Screenshot 2015-03-27 16.11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6" y="1937203"/>
            <a:ext cx="3463925" cy="2690360"/>
          </a:xfrm>
          <a:prstGeom prst="rect">
            <a:avLst/>
          </a:prstGeom>
        </p:spPr>
      </p:pic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80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4" y="716883"/>
            <a:ext cx="6891337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Require mongoose and connect to the local </a:t>
            </a:r>
            <a:r>
              <a:rPr lang="en-US" dirty="0" err="1" smtClean="0"/>
              <a:t>db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2451" y="1517649"/>
            <a:ext cx="4500898" cy="179279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/>
              <a:t>In /</a:t>
            </a:r>
            <a:r>
              <a:rPr lang="en-US" dirty="0" err="1" smtClean="0"/>
              <a:t>app.js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err="1"/>
              <a:t>var</a:t>
            </a:r>
            <a:r>
              <a:rPr lang="en-US" dirty="0"/>
              <a:t> mongoose = require('mongoose');</a:t>
            </a:r>
          </a:p>
          <a:p>
            <a:endParaRPr lang="en-US" dirty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connectionString</a:t>
            </a:r>
            <a:r>
              <a:rPr lang="en-US" dirty="0"/>
              <a:t> = '</a:t>
            </a:r>
            <a:r>
              <a:rPr lang="en-US" dirty="0" err="1"/>
              <a:t>mongodb</a:t>
            </a:r>
            <a:r>
              <a:rPr lang="en-US" dirty="0"/>
              <a:t>://</a:t>
            </a:r>
            <a:r>
              <a:rPr lang="en-US" dirty="0" smtClean="0"/>
              <a:t>127.0.0.1/contacts'</a:t>
            </a:r>
            <a:endParaRPr lang="en-US" dirty="0"/>
          </a:p>
          <a:p>
            <a:r>
              <a:rPr lang="en-US" dirty="0" err="1"/>
              <a:t>mongoose.connect</a:t>
            </a:r>
            <a:r>
              <a:rPr lang="en-US" dirty="0"/>
              <a:t>(</a:t>
            </a:r>
            <a:r>
              <a:rPr lang="en-US" dirty="0" err="1"/>
              <a:t>connectionString</a:t>
            </a:r>
            <a:r>
              <a:rPr lang="en-US" dirty="0"/>
              <a:t>);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3403600"/>
            <a:ext cx="8051801" cy="7155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2100" b="1" dirty="0"/>
              <a:t>Mongoose provides structure for </a:t>
            </a:r>
            <a:r>
              <a:rPr lang="en-US" sz="2100" b="1" dirty="0" err="1"/>
              <a:t>MongoDB</a:t>
            </a:r>
            <a:r>
              <a:rPr lang="en-US" sz="2100" b="1" dirty="0"/>
              <a:t>. You can create a model to whip data into shape.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31232" y="1970989"/>
            <a:ext cx="9779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397500" y="1498600"/>
            <a:ext cx="1409700" cy="762000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dirty="0" smtClean="0">
                <a:solidFill>
                  <a:srgbClr val="384361"/>
                </a:solidFill>
              </a:rPr>
              <a:t>Database name</a:t>
            </a:r>
            <a:endParaRPr lang="en-US" dirty="0">
              <a:solidFill>
                <a:srgbClr val="384361"/>
              </a:solidFill>
            </a:endParaRPr>
          </a:p>
        </p:txBody>
      </p:sp>
      <p:pic>
        <p:nvPicPr>
          <p:cNvPr id="9" name="Picture 8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76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Signs of </a:t>
            </a:r>
            <a:r>
              <a:rPr lang="en-US" dirty="0" err="1" smtClean="0"/>
              <a:t>hipsterism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28613" y="1115170"/>
            <a:ext cx="4672396" cy="3520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4"/>
                </a:solidFill>
                <a:latin typeface="+mj-lt"/>
              </a:rPr>
              <a:t>Fixed-Gear Bicycles</a:t>
            </a:r>
          </a:p>
        </p:txBody>
      </p:sp>
      <p:pic>
        <p:nvPicPr>
          <p:cNvPr id="8" name="Picture 7" descr="fixie-bike-hipster-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899" y="1282701"/>
            <a:ext cx="3606799" cy="32825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21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4" y="373990"/>
            <a:ext cx="7291387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Make a data schema to shape data sent to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2451" y="919267"/>
            <a:ext cx="8591549" cy="376256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600" dirty="0"/>
              <a:t>Create a new file: /models/</a:t>
            </a:r>
            <a:r>
              <a:rPr lang="en-US" sz="1600" dirty="0" err="1"/>
              <a:t>contact.js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var</a:t>
            </a:r>
            <a:r>
              <a:rPr lang="en-US" sz="1600" dirty="0"/>
              <a:t> mongoose=require('mongoose');</a:t>
            </a:r>
          </a:p>
          <a:p>
            <a:r>
              <a:rPr lang="en-US" sz="1600" dirty="0" err="1"/>
              <a:t>var</a:t>
            </a:r>
            <a:r>
              <a:rPr lang="en-US" sz="1600" dirty="0"/>
              <a:t> Schema=</a:t>
            </a:r>
            <a:r>
              <a:rPr lang="en-US" sz="1600" dirty="0" err="1"/>
              <a:t>mongoose.Schema</a:t>
            </a:r>
            <a:r>
              <a:rPr lang="en-US" sz="1600" dirty="0"/>
              <a:t>;</a:t>
            </a:r>
          </a:p>
          <a:p>
            <a:r>
              <a:rPr lang="en-US" sz="1600" dirty="0"/>
              <a:t> </a:t>
            </a:r>
          </a:p>
          <a:p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contactSchema</a:t>
            </a:r>
            <a:r>
              <a:rPr lang="en-US" sz="1600" dirty="0"/>
              <a:t> = new Schema({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fName</a:t>
            </a:r>
            <a:r>
              <a:rPr lang="en-US" sz="1600" dirty="0"/>
              <a:t>: String,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lName</a:t>
            </a:r>
            <a:r>
              <a:rPr lang="en-US" sz="1600" dirty="0"/>
              <a:t>: String,</a:t>
            </a:r>
          </a:p>
          <a:p>
            <a:r>
              <a:rPr lang="en-US" sz="1600" dirty="0"/>
              <a:t>  email: String,</a:t>
            </a:r>
          </a:p>
          <a:p>
            <a:r>
              <a:rPr lang="en-US" sz="1600" dirty="0"/>
              <a:t>  status: String,</a:t>
            </a:r>
          </a:p>
          <a:p>
            <a:r>
              <a:rPr lang="en-US" sz="1600" dirty="0"/>
              <a:t>  schedule: String,</a:t>
            </a:r>
          </a:p>
          <a:p>
            <a:r>
              <a:rPr lang="en-US" sz="1600" dirty="0"/>
              <a:t>  message: String</a:t>
            </a:r>
          </a:p>
          <a:p>
            <a:r>
              <a:rPr lang="en-US" sz="1600" dirty="0"/>
              <a:t>});</a:t>
            </a:r>
          </a:p>
          <a:p>
            <a:r>
              <a:rPr lang="en-US" sz="1600" dirty="0"/>
              <a:t> </a:t>
            </a:r>
          </a:p>
          <a:p>
            <a:r>
              <a:rPr lang="en-US" sz="1600" dirty="0" err="1"/>
              <a:t>module.exports</a:t>
            </a:r>
            <a:r>
              <a:rPr lang="en-US" sz="1600" dirty="0"/>
              <a:t> = </a:t>
            </a:r>
            <a:r>
              <a:rPr lang="en-US" sz="1600" dirty="0" err="1"/>
              <a:t>mongoose.model</a:t>
            </a:r>
            <a:r>
              <a:rPr lang="en-US" sz="1600" dirty="0"/>
              <a:t>('Contact', </a:t>
            </a:r>
            <a:r>
              <a:rPr lang="en-US" sz="1600" dirty="0" err="1"/>
              <a:t>contactSchema</a:t>
            </a:r>
            <a:r>
              <a:rPr lang="en-US" sz="1600" dirty="0"/>
              <a:t>);</a:t>
            </a:r>
          </a:p>
        </p:txBody>
      </p:sp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5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4" y="716883"/>
            <a:ext cx="6891337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Make your data model available to your Express routes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301" y="1638309"/>
            <a:ext cx="4375349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dirty="0"/>
              <a:t>In routes/</a:t>
            </a:r>
            <a:r>
              <a:rPr lang="en-US" sz="1800" dirty="0" err="1"/>
              <a:t>contact.js</a:t>
            </a:r>
            <a:r>
              <a:rPr lang="en-US" sz="1800" dirty="0"/>
              <a:t>, add a line:</a:t>
            </a:r>
          </a:p>
          <a:p>
            <a:endParaRPr lang="en-US" sz="1800" dirty="0"/>
          </a:p>
          <a:p>
            <a:r>
              <a:rPr lang="en-US" sz="1800" dirty="0" err="1"/>
              <a:t>var</a:t>
            </a:r>
            <a:r>
              <a:rPr lang="en-US" sz="1800" dirty="0"/>
              <a:t> Contact = require(‘../models/contact’);</a:t>
            </a:r>
          </a:p>
        </p:txBody>
      </p:sp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07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4" y="424789"/>
            <a:ext cx="6891337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5. Create your API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2451" y="819150"/>
            <a:ext cx="8591549" cy="437812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b="1" dirty="0"/>
              <a:t>In /</a:t>
            </a:r>
            <a:r>
              <a:rPr lang="en-US" b="1" dirty="0" err="1"/>
              <a:t>app.js</a:t>
            </a:r>
            <a:r>
              <a:rPr lang="en-US" b="1" dirty="0"/>
              <a:t>, add:</a:t>
            </a:r>
          </a:p>
          <a:p>
            <a:endParaRPr lang="en-US" b="1" dirty="0"/>
          </a:p>
          <a:p>
            <a:r>
              <a:rPr lang="en-US" b="1" dirty="0" err="1"/>
              <a:t>app.use</a:t>
            </a:r>
            <a:r>
              <a:rPr lang="en-US" b="1" dirty="0"/>
              <a:t>('/</a:t>
            </a:r>
            <a:r>
              <a:rPr lang="en-US" b="1" dirty="0" err="1"/>
              <a:t>api</a:t>
            </a:r>
            <a:r>
              <a:rPr lang="en-US" b="1" dirty="0"/>
              <a:t>', contacts);</a:t>
            </a:r>
          </a:p>
          <a:p>
            <a:endParaRPr lang="en-US" dirty="0"/>
          </a:p>
          <a:p>
            <a:r>
              <a:rPr lang="en-US" b="1" dirty="0" smtClean="0"/>
              <a:t>…set up </a:t>
            </a:r>
            <a:r>
              <a:rPr lang="en-US" b="1" dirty="0" err="1" smtClean="0"/>
              <a:t>aja</a:t>
            </a:r>
            <a:r>
              <a:rPr lang="en-US" b="1" dirty="0" err="1" smtClean="0"/>
              <a:t>x</a:t>
            </a:r>
            <a:r>
              <a:rPr lang="en-US" b="1" dirty="0" smtClean="0"/>
              <a:t> call</a:t>
            </a:r>
            <a:endParaRPr lang="en-US" b="1" dirty="0"/>
          </a:p>
          <a:p>
            <a:endParaRPr lang="en-US" dirty="0"/>
          </a:p>
          <a:p>
            <a:r>
              <a:rPr lang="fi-FI" b="1" dirty="0"/>
              <a:t>$.</a:t>
            </a:r>
            <a:r>
              <a:rPr lang="fi-FI" b="1" dirty="0" err="1"/>
              <a:t>ajax</a:t>
            </a:r>
            <a:r>
              <a:rPr lang="fi-FI" b="1" dirty="0"/>
              <a:t>({</a:t>
            </a:r>
          </a:p>
          <a:p>
            <a:r>
              <a:rPr lang="fr-FR" b="1" dirty="0"/>
              <a:t>                url: '/api/contacts',</a:t>
            </a:r>
          </a:p>
          <a:p>
            <a:r>
              <a:rPr lang="it-IT" b="1" dirty="0"/>
              <a:t>                </a:t>
            </a:r>
            <a:r>
              <a:rPr lang="it-IT" b="1" dirty="0" err="1"/>
              <a:t>type</a:t>
            </a:r>
            <a:r>
              <a:rPr lang="it-IT" b="1" dirty="0"/>
              <a:t>: 'post',</a:t>
            </a:r>
          </a:p>
          <a:p>
            <a:r>
              <a:rPr lang="it-IT" b="1" dirty="0"/>
              <a:t>                data: </a:t>
            </a:r>
            <a:r>
              <a:rPr lang="it-IT" b="1" dirty="0" err="1"/>
              <a:t>serializedDataToPost</a:t>
            </a:r>
            <a:r>
              <a:rPr lang="it-IT" b="1" dirty="0"/>
              <a:t>,</a:t>
            </a:r>
          </a:p>
          <a:p>
            <a:r>
              <a:rPr lang="it-IT" b="1" dirty="0"/>
              <a:t>                </a:t>
            </a:r>
            <a:r>
              <a:rPr lang="it-IT" b="1" dirty="0" err="1"/>
              <a:t>contentType</a:t>
            </a:r>
            <a:r>
              <a:rPr lang="it-IT" b="1" dirty="0"/>
              <a:t>: '</a:t>
            </a:r>
            <a:r>
              <a:rPr lang="it-IT" b="1" dirty="0" err="1"/>
              <a:t>application</a:t>
            </a:r>
            <a:r>
              <a:rPr lang="it-IT" b="1" dirty="0"/>
              <a:t>/</a:t>
            </a:r>
            <a:r>
              <a:rPr lang="it-IT" b="1" dirty="0" err="1"/>
              <a:t>json</a:t>
            </a:r>
            <a:r>
              <a:rPr lang="it-IT" b="1" dirty="0"/>
              <a:t>'</a:t>
            </a:r>
          </a:p>
          <a:p>
            <a:r>
              <a:rPr lang="en-US" b="1" dirty="0"/>
              <a:t>            }).done(function (data) {</a:t>
            </a:r>
          </a:p>
          <a:p>
            <a:r>
              <a:rPr lang="it-IT" b="1" dirty="0"/>
              <a:t>                $('.</a:t>
            </a:r>
            <a:r>
              <a:rPr lang="it-IT" b="1" dirty="0" err="1"/>
              <a:t>alert</a:t>
            </a:r>
            <a:r>
              <a:rPr lang="it-IT" b="1" dirty="0"/>
              <a:t>-success').</a:t>
            </a:r>
            <a:r>
              <a:rPr lang="it-IT" b="1" dirty="0" err="1"/>
              <a:t>toggle</a:t>
            </a:r>
            <a:r>
              <a:rPr lang="it-IT" b="1" dirty="0"/>
              <a:t>();</a:t>
            </a:r>
          </a:p>
          <a:p>
            <a:r>
              <a:rPr lang="it-IT" b="1" dirty="0"/>
              <a:t>                $(".success-</a:t>
            </a:r>
            <a:r>
              <a:rPr lang="it-IT" b="1" dirty="0" err="1"/>
              <a:t>message</a:t>
            </a:r>
            <a:r>
              <a:rPr lang="it-IT" b="1" dirty="0"/>
              <a:t>").html(</a:t>
            </a:r>
            <a:r>
              <a:rPr lang="it-IT" b="1" dirty="0" err="1"/>
              <a:t>data.message</a:t>
            </a:r>
            <a:r>
              <a:rPr lang="it-IT" b="1" dirty="0"/>
              <a:t>);</a:t>
            </a:r>
          </a:p>
          <a:p>
            <a:r>
              <a:rPr lang="en-US" b="1" dirty="0"/>
              <a:t>            }).fail(function (data) {</a:t>
            </a:r>
          </a:p>
          <a:p>
            <a:r>
              <a:rPr lang="da-DK" b="1" dirty="0"/>
              <a:t>                $('.alert-</a:t>
            </a:r>
            <a:r>
              <a:rPr lang="da-DK" b="1" dirty="0" err="1"/>
              <a:t>danger</a:t>
            </a:r>
            <a:r>
              <a:rPr lang="da-DK" b="1" dirty="0"/>
              <a:t>').</a:t>
            </a:r>
            <a:r>
              <a:rPr lang="da-DK" b="1" dirty="0" err="1"/>
              <a:t>toggle</a:t>
            </a:r>
            <a:r>
              <a:rPr lang="da-DK" b="1" dirty="0"/>
              <a:t>();</a:t>
            </a:r>
          </a:p>
          <a:p>
            <a:r>
              <a:rPr lang="fr-FR" b="1" dirty="0"/>
              <a:t>                $(".</a:t>
            </a:r>
            <a:r>
              <a:rPr lang="fr-FR" b="1" dirty="0" err="1"/>
              <a:t>fail</a:t>
            </a:r>
            <a:r>
              <a:rPr lang="fr-FR" b="1" dirty="0"/>
              <a:t>-message").html(</a:t>
            </a:r>
            <a:r>
              <a:rPr lang="fr-FR" b="1" dirty="0" err="1"/>
              <a:t>data.message</a:t>
            </a:r>
            <a:r>
              <a:rPr lang="fr-FR" b="1" dirty="0"/>
              <a:t>);</a:t>
            </a:r>
          </a:p>
          <a:p>
            <a:r>
              <a:rPr lang="fr-FR" b="1" dirty="0"/>
              <a:t>            });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46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4" y="716883"/>
            <a:ext cx="6891337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Build a form on the frontend to get contact info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pic>
        <p:nvPicPr>
          <p:cNvPr id="3" name="Picture 2" descr="Screenshot 2015-04-02 12.12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" y="1299393"/>
            <a:ext cx="6273800" cy="3463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09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4" y="716883"/>
            <a:ext cx="6891337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See the pretty widgets! (I spy Kendo UI)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pic>
        <p:nvPicPr>
          <p:cNvPr id="4" name="Picture 3" descr="Screenshot 2015-04-02 12.14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587500"/>
            <a:ext cx="3571875" cy="2514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Right Brace 4"/>
          <p:cNvSpPr/>
          <p:nvPr/>
        </p:nvSpPr>
        <p:spPr>
          <a:xfrm>
            <a:off x="4381504" y="1612900"/>
            <a:ext cx="279400" cy="24638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40300" y="2501899"/>
            <a:ext cx="3873501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/>
              <a:t>&lt;input id="schedule" name="schedule" data-role="</a:t>
            </a:r>
            <a:r>
              <a:rPr lang="en-US" dirty="0" err="1"/>
              <a:t>timepicker</a:t>
            </a:r>
            <a:r>
              <a:rPr lang="en-US" dirty="0"/>
              <a:t>" data-bind="value: schedule" value="10:00 AM"&gt;</a:t>
            </a:r>
          </a:p>
        </p:txBody>
      </p:sp>
      <p:pic>
        <p:nvPicPr>
          <p:cNvPr id="7" name="Picture 6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58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4" y="716883"/>
            <a:ext cx="6891337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Test the form post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pic>
        <p:nvPicPr>
          <p:cNvPr id="9" name="Picture 8" descr="Screenshot 2015-04-02 12.49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185862"/>
            <a:ext cx="5511800" cy="153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shot 2015-04-02 12.50.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2860674"/>
            <a:ext cx="5969983" cy="11652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42900" y="4035504"/>
            <a:ext cx="8242300" cy="114646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db.contacts.find</a:t>
            </a:r>
            <a:r>
              <a:rPr lang="en-US" dirty="0"/>
              <a:t>()</a:t>
            </a:r>
          </a:p>
          <a:p>
            <a:r>
              <a:rPr lang="en-US" dirty="0" smtClean="0"/>
              <a:t>{ </a:t>
            </a:r>
            <a:r>
              <a:rPr lang="en-US" dirty="0"/>
              <a:t>"_id" : </a:t>
            </a:r>
            <a:r>
              <a:rPr lang="en-US" dirty="0" err="1"/>
              <a:t>ObjectId</a:t>
            </a:r>
            <a:r>
              <a:rPr lang="en-US" dirty="0"/>
              <a:t>("551d79a387ff1b140eb4f663"), "</a:t>
            </a:r>
            <a:r>
              <a:rPr lang="en-US" dirty="0" err="1"/>
              <a:t>lName</a:t>
            </a:r>
            <a:r>
              <a:rPr lang="en-US" dirty="0"/>
              <a:t>" : "Looper", "</a:t>
            </a:r>
            <a:r>
              <a:rPr lang="en-US" dirty="0" err="1"/>
              <a:t>fName</a:t>
            </a:r>
            <a:r>
              <a:rPr lang="en-US" dirty="0"/>
              <a:t>" : "Jen", "email" : "</a:t>
            </a:r>
            <a:r>
              <a:rPr lang="en-US" dirty="0" err="1"/>
              <a:t>jen.looper@telerik.com</a:t>
            </a:r>
            <a:r>
              <a:rPr lang="en-US" dirty="0"/>
              <a:t>", "schedule" : "2015-04-</a:t>
            </a:r>
            <a:r>
              <a:rPr lang="en-US" dirty="0" smtClean="0"/>
              <a:t>03T22:</a:t>
            </a:r>
            <a:r>
              <a:rPr lang="en-US" dirty="0"/>
              <a:t>30:00.000Z", "status" : "", "message" : </a:t>
            </a:r>
            <a:r>
              <a:rPr lang="en-US" dirty="0" smtClean="0"/>
              <a:t>”dinner time!</a:t>
            </a:r>
            <a:r>
              <a:rPr lang="en-US" dirty="0"/>
              <a:t>", "__v" : 0 }</a:t>
            </a:r>
          </a:p>
          <a:p>
            <a:r>
              <a:rPr lang="en-US" dirty="0"/>
              <a:t>&gt;</a:t>
            </a:r>
          </a:p>
        </p:txBody>
      </p:sp>
      <p:cxnSp>
        <p:nvCxnSpPr>
          <p:cNvPr id="13" name="Straight Arrow Connector 12"/>
          <p:cNvCxnSpPr>
            <a:stCxn id="16" idx="1"/>
          </p:cNvCxnSpPr>
          <p:nvPr/>
        </p:nvCxnSpPr>
        <p:spPr>
          <a:xfrm flipH="1">
            <a:off x="4838701" y="2692401"/>
            <a:ext cx="2641599" cy="157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7480300" y="2044700"/>
            <a:ext cx="1473200" cy="1295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658100" y="2362200"/>
            <a:ext cx="1117600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dirty="0" smtClean="0">
                <a:solidFill>
                  <a:srgbClr val="384361"/>
                </a:solidFill>
              </a:rPr>
              <a:t>Query mongo to see data</a:t>
            </a:r>
            <a:endParaRPr lang="en-US" dirty="0">
              <a:solidFill>
                <a:srgbClr val="384361"/>
              </a:solidFill>
            </a:endParaRPr>
          </a:p>
        </p:txBody>
      </p:sp>
      <p:pic>
        <p:nvPicPr>
          <p:cNvPr id="10" name="Picture 9" descr="telerik-next-sticky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7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4" y="716883"/>
            <a:ext cx="6891337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What just happened!?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pic>
        <p:nvPicPr>
          <p:cNvPr id="4" name="Picture 3" descr="Screenshot 2015-04-02 12.49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447800"/>
            <a:ext cx="3441700" cy="3049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4356100" y="1422401"/>
            <a:ext cx="4127500" cy="31162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257175" indent="-257175">
              <a:buAutoNum type="arabicPeriod"/>
            </a:pPr>
            <a:r>
              <a:rPr lang="en-US" sz="1800" dirty="0"/>
              <a:t>Frontend form gathered data</a:t>
            </a:r>
          </a:p>
          <a:p>
            <a:pPr marL="257175" indent="-257175">
              <a:buAutoNum type="arabicPeriod"/>
            </a:pPr>
            <a:r>
              <a:rPr lang="en-US" sz="1800" dirty="0"/>
              <a:t>Made </a:t>
            </a:r>
            <a:r>
              <a:rPr lang="en-US" sz="1800" dirty="0" err="1"/>
              <a:t>ajax</a:t>
            </a:r>
            <a:r>
              <a:rPr lang="en-US" sz="1800" dirty="0"/>
              <a:t> call via Kendo UI framework</a:t>
            </a:r>
          </a:p>
          <a:p>
            <a:pPr marL="257175" indent="-257175">
              <a:buAutoNum type="arabicPeriod"/>
            </a:pPr>
            <a:r>
              <a:rPr lang="en-US" sz="1800" dirty="0" smtClean="0"/>
              <a:t>Shaped </a:t>
            </a:r>
            <a:r>
              <a:rPr lang="en-US" sz="1800" dirty="0"/>
              <a:t>up the data using Mongoose schema</a:t>
            </a:r>
          </a:p>
          <a:p>
            <a:pPr marL="257175" indent="-257175">
              <a:buAutoNum type="arabicPeriod"/>
            </a:pPr>
            <a:r>
              <a:rPr lang="en-US" sz="1800" dirty="0" smtClean="0"/>
              <a:t>Via Express route, sent data </a:t>
            </a:r>
            <a:r>
              <a:rPr lang="en-US" sz="1800" dirty="0"/>
              <a:t>to Mongo, bubbled up message from Express to Frontend</a:t>
            </a:r>
          </a:p>
          <a:p>
            <a:pPr marL="257175" indent="-257175">
              <a:buAutoNum type="arabicPeriod"/>
            </a:pPr>
            <a:r>
              <a:rPr lang="en-US" sz="1800" dirty="0"/>
              <a:t>Scheduled Mike to come to dinner</a:t>
            </a:r>
          </a:p>
          <a:p>
            <a:pPr marL="257175" indent="-257175">
              <a:buAutoNum type="arabicPeriod"/>
            </a:pPr>
            <a:r>
              <a:rPr lang="en-US" sz="1800" dirty="0"/>
              <a:t>Dropped </a:t>
            </a:r>
            <a:r>
              <a:rPr lang="en-US" sz="1800" dirty="0" err="1"/>
              <a:t>mic</a:t>
            </a:r>
            <a:r>
              <a:rPr lang="en-US" sz="1800" dirty="0"/>
              <a:t>’ and walked away</a:t>
            </a:r>
          </a:p>
          <a:p>
            <a:pPr marL="257175" indent="-257175">
              <a:buAutoNum type="arabicPeriod"/>
            </a:pPr>
            <a:endParaRPr lang="en-US" sz="1800" dirty="0"/>
          </a:p>
        </p:txBody>
      </p:sp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07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14" y="716883"/>
            <a:ext cx="6891337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Trivia question!!!</a:t>
            </a:r>
            <a:endParaRPr lang="en-US" dirty="0"/>
          </a:p>
        </p:txBody>
      </p:sp>
      <p:pic>
        <p:nvPicPr>
          <p:cNvPr id="8" name="Picture 7" descr="mike_bad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27" y="508212"/>
            <a:ext cx="1038287" cy="971912"/>
          </a:xfrm>
          <a:prstGeom prst="rect">
            <a:avLst/>
          </a:prstGeom>
        </p:spPr>
      </p:pic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3303" y="1904750"/>
            <a:ext cx="6107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a prize!</a:t>
            </a:r>
          </a:p>
          <a:p>
            <a:endParaRPr lang="en-US" sz="2000" dirty="0"/>
          </a:p>
          <a:p>
            <a:r>
              <a:rPr lang="en-US" sz="2000" dirty="0" smtClean="0"/>
              <a:t>What is the name of the company that builds the </a:t>
            </a:r>
            <a:r>
              <a:rPr lang="en-US" sz="2000" dirty="0" err="1" smtClean="0"/>
              <a:t>Node.js</a:t>
            </a:r>
            <a:r>
              <a:rPr lang="en-US" sz="2000" dirty="0" smtClean="0"/>
              <a:t> add-ons for Visual Studio?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581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take Mike to Production!</a:t>
            </a:r>
            <a:endParaRPr lang="en-US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4054275" y="1804597"/>
            <a:ext cx="7335079" cy="515210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Charlie Key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ubtitle 5"/>
          <p:cNvSpPr txBox="1">
            <a:spLocks/>
          </p:cNvSpPr>
          <p:nvPr/>
        </p:nvSpPr>
        <p:spPr>
          <a:xfrm>
            <a:off x="4105454" y="2319807"/>
            <a:ext cx="4623474" cy="334896"/>
          </a:xfrm>
          <a:prstGeom prst="rect">
            <a:avLst/>
          </a:prstGeom>
        </p:spPr>
        <p:txBody>
          <a:bodyPr lIns="68580" tIns="34290" rIns="68580" bIns="34290">
            <a:normAutofit fontScale="62500" lnSpcReduction="20000"/>
          </a:bodyPr>
          <a:lstStyle>
            <a:lvl1pPr marL="182880" indent="-182880" algn="l" defTabSz="9144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kern="1200" baseline="0">
                <a:solidFill>
                  <a:srgbClr val="21242C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Co-Founder, Modulus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4105455" y="2654703"/>
            <a:ext cx="3663535" cy="292894"/>
          </a:xfrm>
          <a:prstGeom prst="rect">
            <a:avLst/>
          </a:prstGeom>
        </p:spPr>
        <p:txBody>
          <a:bodyPr lIns="68580" tIns="34290" rIns="68580" bIns="34290"/>
          <a:lstStyle>
            <a:lvl1pPr marL="182880" indent="-182880" algn="l" defTabSz="9144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kern="1200" baseline="0">
                <a:solidFill>
                  <a:srgbClr val="21242C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5CE600"/>
                </a:solidFill>
              </a:rPr>
              <a:t>@</a:t>
            </a:r>
            <a:r>
              <a:rPr lang="en-US" sz="1800" dirty="0" err="1">
                <a:solidFill>
                  <a:srgbClr val="5CE600"/>
                </a:solidFill>
              </a:rPr>
              <a:t>Zwigby</a:t>
            </a:r>
            <a:endParaRPr lang="en-US" sz="1800" dirty="0">
              <a:solidFill>
                <a:srgbClr val="5CE6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49" y="1187450"/>
            <a:ext cx="2679701" cy="267970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9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4063156" y="2417421"/>
            <a:ext cx="7335079" cy="515210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Charlie Key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ubtitle 5"/>
          <p:cNvSpPr txBox="1">
            <a:spLocks/>
          </p:cNvSpPr>
          <p:nvPr/>
        </p:nvSpPr>
        <p:spPr>
          <a:xfrm>
            <a:off x="4114335" y="2932631"/>
            <a:ext cx="4623474" cy="334896"/>
          </a:xfrm>
          <a:prstGeom prst="rect">
            <a:avLst/>
          </a:prstGeom>
        </p:spPr>
        <p:txBody>
          <a:bodyPr lIns="68580" tIns="34290" rIns="68580" bIns="34290">
            <a:normAutofit fontScale="62500" lnSpcReduction="20000"/>
          </a:bodyPr>
          <a:lstStyle>
            <a:lvl1pPr marL="182880" indent="-182880" algn="l" defTabSz="9144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kern="1200" baseline="0">
                <a:solidFill>
                  <a:srgbClr val="21242C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Co-Founder, Modulus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4114336" y="3267527"/>
            <a:ext cx="3663535" cy="292894"/>
          </a:xfrm>
          <a:prstGeom prst="rect">
            <a:avLst/>
          </a:prstGeom>
        </p:spPr>
        <p:txBody>
          <a:bodyPr lIns="68580" tIns="34290" rIns="68580" bIns="34290"/>
          <a:lstStyle>
            <a:lvl1pPr marL="182880" indent="-182880" algn="l" defTabSz="9144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kern="1200" baseline="0">
                <a:solidFill>
                  <a:srgbClr val="21242C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5CE600"/>
                </a:solidFill>
              </a:rPr>
              <a:t>@</a:t>
            </a:r>
            <a:r>
              <a:rPr lang="en-US" sz="1800" dirty="0" err="1">
                <a:solidFill>
                  <a:srgbClr val="5CE600"/>
                </a:solidFill>
              </a:rPr>
              <a:t>Zwigby</a:t>
            </a:r>
            <a:endParaRPr lang="en-US" sz="1800" dirty="0">
              <a:solidFill>
                <a:srgbClr val="5CE6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392" y="2314467"/>
            <a:ext cx="1287731" cy="128773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64893" y="4218714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Evaluation: http://</a:t>
            </a:r>
            <a:r>
              <a:rPr lang="en-US" dirty="0" err="1"/>
              <a:t>bit.ly</a:t>
            </a:r>
            <a:r>
              <a:rPr lang="en-US" dirty="0"/>
              <a:t>/next-looper</a:t>
            </a:r>
            <a:r>
              <a:rPr lang="en-US" dirty="0" smtClean="0"/>
              <a:t>-2</a:t>
            </a:r>
            <a:endParaRPr lang="en-US" dirty="0"/>
          </a:p>
          <a:p>
            <a:endParaRPr lang="en-US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4107562" y="596713"/>
            <a:ext cx="7335079" cy="515210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 smtClean="0"/>
              <a:t>Jen Looper</a:t>
            </a:r>
            <a:endParaRPr lang="en-US" dirty="0"/>
          </a:p>
        </p:txBody>
      </p:sp>
      <p:sp>
        <p:nvSpPr>
          <p:cNvPr id="13" name="Subtitle 5"/>
          <p:cNvSpPr txBox="1">
            <a:spLocks/>
          </p:cNvSpPr>
          <p:nvPr/>
        </p:nvSpPr>
        <p:spPr>
          <a:xfrm>
            <a:off x="3918956" y="1120803"/>
            <a:ext cx="4623474" cy="33489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37160" indent="137160" algn="l" defTabSz="6858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27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27432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226314" algn="l"/>
              </a:tabLst>
              <a:defRPr sz="21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41148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68580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dirty="0" smtClean="0"/>
              <a:t>Developer Advocate, Telerik</a:t>
            </a:r>
            <a:endParaRPr lang="en-US" dirty="0"/>
          </a:p>
        </p:txBody>
      </p:sp>
      <p:sp>
        <p:nvSpPr>
          <p:cNvPr id="14" name="Text Placeholder 6"/>
          <p:cNvSpPr txBox="1">
            <a:spLocks/>
          </p:cNvSpPr>
          <p:nvPr/>
        </p:nvSpPr>
        <p:spPr>
          <a:xfrm>
            <a:off x="4069931" y="1464581"/>
            <a:ext cx="3663535" cy="292894"/>
          </a:xfrm>
          <a:prstGeom prst="rect">
            <a:avLst/>
          </a:prstGeom>
        </p:spPr>
        <p:txBody>
          <a:bodyPr lIns="68580" tIns="34290" rIns="68580" bIns="34290"/>
          <a:lstStyle>
            <a:lvl1pPr marL="182880" indent="-182880" algn="l" defTabSz="9144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kern="1200" baseline="0">
                <a:solidFill>
                  <a:srgbClr val="21242C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5CE600"/>
                </a:solidFill>
              </a:rPr>
              <a:t>@jenlooper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645" y="534103"/>
            <a:ext cx="1339893" cy="1339893"/>
          </a:xfrm>
          <a:prstGeom prst="ellipse">
            <a:avLst/>
          </a:prstGeom>
          <a:ln w="63500" cap="rnd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6707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Signs of </a:t>
            </a:r>
            <a:r>
              <a:rPr lang="en-US" dirty="0" err="1" smtClean="0"/>
              <a:t>hipsterism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28613" y="1115170"/>
            <a:ext cx="4672396" cy="3520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4"/>
                </a:solidFill>
                <a:latin typeface="+mj-lt"/>
              </a:rPr>
              <a:t>Mason Jar Lunches</a:t>
            </a:r>
          </a:p>
        </p:txBody>
      </p:sp>
      <p:pic>
        <p:nvPicPr>
          <p:cNvPr id="4" name="Picture 3" descr="2014-01-23_00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00" y="1409700"/>
            <a:ext cx="4357181" cy="2901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66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Signs of </a:t>
            </a:r>
            <a:r>
              <a:rPr lang="en-US" dirty="0" err="1" smtClean="0"/>
              <a:t>hipsterism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28613" y="1115170"/>
            <a:ext cx="4672396" cy="3520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4"/>
                </a:solidFill>
                <a:latin typeface="+mj-lt"/>
              </a:rPr>
              <a:t>Urban Beekeeping</a:t>
            </a:r>
          </a:p>
        </p:txBody>
      </p:sp>
      <p:pic>
        <p:nvPicPr>
          <p:cNvPr id="4" name="Picture 3" descr="BeesRooftop1_CourtesyofAndrewCo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0" y="1568450"/>
            <a:ext cx="3731739" cy="2482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4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Signs of </a:t>
            </a:r>
            <a:r>
              <a:rPr lang="en-US" dirty="0" err="1" smtClean="0"/>
              <a:t>hipsterism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28613" y="1115170"/>
            <a:ext cx="6953728" cy="3520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4"/>
                </a:solidFill>
                <a:latin typeface="+mj-lt"/>
              </a:rPr>
              <a:t>Using a Cool-Sounding JavaScript-Based Framework</a:t>
            </a:r>
          </a:p>
        </p:txBody>
      </p:sp>
      <p:pic>
        <p:nvPicPr>
          <p:cNvPr id="6" name="Picture 5" descr="urishaked-jscompar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1" y="1925662"/>
            <a:ext cx="4557634" cy="2559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43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I’m totally a hipster.</a:t>
            </a:r>
            <a:endParaRPr lang="en-US" dirty="0"/>
          </a:p>
        </p:txBody>
      </p:sp>
      <p:pic>
        <p:nvPicPr>
          <p:cNvPr id="4" name="Picture 3" descr="waldooriginalhipster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1481137"/>
            <a:ext cx="3460751" cy="2595563"/>
          </a:xfrm>
          <a:prstGeom prst="rect">
            <a:avLst/>
          </a:prstGeom>
        </p:spPr>
      </p:pic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90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58648" y="4081043"/>
            <a:ext cx="3947234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“If you call yourself a hipster, you’re so not one.”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IMG_633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3670" y="1502652"/>
            <a:ext cx="2573713" cy="19302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9" name="Oval Callout 8"/>
          <p:cNvSpPr/>
          <p:nvPr/>
        </p:nvSpPr>
        <p:spPr>
          <a:xfrm>
            <a:off x="4961603" y="669122"/>
            <a:ext cx="2278841" cy="819826"/>
          </a:xfrm>
          <a:prstGeom prst="wedgeEllipseCallout">
            <a:avLst>
              <a:gd name="adj1" fmla="val -36441"/>
              <a:gd name="adj2" fmla="val 83088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Mom, srsly!”</a:t>
            </a:r>
          </a:p>
        </p:txBody>
      </p:sp>
      <p:pic>
        <p:nvPicPr>
          <p:cNvPr id="5" name="Picture 4" descr="telerik-next-stick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41" y="4814367"/>
            <a:ext cx="1187752" cy="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29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Custom 2">
      <a:dk1>
        <a:srgbClr val="FFFDF9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lerikGlobalGathering" id="{7E85FF9B-8877-49BD-BF1B-DBAE84329A25}" vid="{14ED4DDA-1649-4FE2-8BAA-9DDDE833FA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19908</TotalTime>
  <Words>1758</Words>
  <Application>Microsoft Macintosh PowerPoint</Application>
  <PresentationFormat>On-screen Show (16:9)</PresentationFormat>
  <Paragraphs>298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Telerik</vt:lpstr>
      <vt:lpstr>Zero to Hipster with the M.I.K.E. Stack</vt:lpstr>
      <vt:lpstr>Jen Looper</vt:lpstr>
      <vt:lpstr>Charlie Key</vt:lpstr>
      <vt:lpstr>Signs of hipsterism</vt:lpstr>
      <vt:lpstr>Signs of hipsterism</vt:lpstr>
      <vt:lpstr>Signs of hipsterism</vt:lpstr>
      <vt:lpstr>Signs of hipsterism</vt:lpstr>
      <vt:lpstr>I’m totally a hipster.</vt:lpstr>
      <vt:lpstr>PowerPoint Presentation</vt:lpstr>
      <vt:lpstr>You know you’re a hipster when…</vt:lpstr>
      <vt:lpstr>Meet M.I.K.E. for your SPA!</vt:lpstr>
      <vt:lpstr>Meet M.I.K.E.</vt:lpstr>
      <vt:lpstr>Meet M.I.K.E.</vt:lpstr>
      <vt:lpstr>Meet M.I.K.E.</vt:lpstr>
      <vt:lpstr>Meet M.I.K.E.</vt:lpstr>
      <vt:lpstr>http://www.mike-stack.com</vt:lpstr>
      <vt:lpstr>Let’s get started!</vt:lpstr>
      <vt:lpstr>Install NodeJS Tools for Visual Studio</vt:lpstr>
      <vt:lpstr>NodeJS Tools available from Codeplex</vt:lpstr>
      <vt:lpstr>Today’s tasks:</vt:lpstr>
      <vt:lpstr>Create a new Express 4 Project</vt:lpstr>
      <vt:lpstr>VS will install dependencies for you</vt:lpstr>
      <vt:lpstr>…and scaffold a basic Express app to run on NodeJS</vt:lpstr>
      <vt:lpstr>Run the app in Chrome and…</vt:lpstr>
      <vt:lpstr>What just happened?</vt:lpstr>
      <vt:lpstr> We don’t need a lot of those dependencies. Let’s change it up.   Edit package.json and update npm Packages in VS</vt:lpstr>
      <vt:lpstr> Now we have only packages we need: we got rid of jade* and stylus**   </vt:lpstr>
      <vt:lpstr> 1. Housekeeping – remove reference to  jade and stylus in app.js  and delete .jade and .styl files</vt:lpstr>
      <vt:lpstr> Set our rendering engine to be html, since we don’t use jade</vt:lpstr>
      <vt:lpstr> Replace the .jade templates with some simple html (for now)</vt:lpstr>
      <vt:lpstr> 2. Routing.  Let’s look at routing in Express </vt:lpstr>
      <vt:lpstr> Building our /contact routes</vt:lpstr>
      <vt:lpstr>3. Let’s add Kendo UI !</vt:lpstr>
      <vt:lpstr>Add bootstrap .js, bootstrap styles, and custom styles</vt:lpstr>
      <vt:lpstr>Build out Kendo templates in index.html</vt:lpstr>
      <vt:lpstr>Add app.js to /bower_components/kendo-ui</vt:lpstr>
      <vt:lpstr>Fire it up!</vt:lpstr>
      <vt:lpstr>4. All about that database!</vt:lpstr>
      <vt:lpstr>Require mongoose and connect to the local db</vt:lpstr>
      <vt:lpstr>Make a data schema to shape data sent to MongoDB</vt:lpstr>
      <vt:lpstr>Make your data model available to your Express routes</vt:lpstr>
      <vt:lpstr>5. Create your API</vt:lpstr>
      <vt:lpstr>Build a form on the frontend to get contact info</vt:lpstr>
      <vt:lpstr>See the pretty widgets! (I spy Kendo UI)</vt:lpstr>
      <vt:lpstr>Test the form post</vt:lpstr>
      <vt:lpstr>What just happened!?</vt:lpstr>
      <vt:lpstr>Trivia question!!!</vt:lpstr>
      <vt:lpstr>Let’s take Mike to Production!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Polya Vassileva</dc:creator>
  <cp:lastModifiedBy>Jen Looper Looper</cp:lastModifiedBy>
  <cp:revision>205</cp:revision>
  <dcterms:created xsi:type="dcterms:W3CDTF">2013-04-11T08:37:24Z</dcterms:created>
  <dcterms:modified xsi:type="dcterms:W3CDTF">2015-05-05T14:59:58Z</dcterms:modified>
</cp:coreProperties>
</file>